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43" r:id="rId2"/>
    <p:sldId id="344" r:id="rId3"/>
    <p:sldId id="359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56" r:id="rId12"/>
    <p:sldId id="358" r:id="rId13"/>
    <p:sldId id="352" r:id="rId14"/>
    <p:sldId id="361" r:id="rId15"/>
    <p:sldId id="365" r:id="rId16"/>
    <p:sldId id="370" r:id="rId17"/>
    <p:sldId id="371" r:id="rId18"/>
    <p:sldId id="380" r:id="rId19"/>
    <p:sldId id="381" r:id="rId20"/>
    <p:sldId id="382" r:id="rId21"/>
    <p:sldId id="383" r:id="rId22"/>
    <p:sldId id="384" r:id="rId23"/>
    <p:sldId id="385" r:id="rId24"/>
    <p:sldId id="386" r:id="rId25"/>
    <p:sldId id="387" r:id="rId26"/>
    <p:sldId id="388" r:id="rId27"/>
    <p:sldId id="389" r:id="rId28"/>
    <p:sldId id="390" r:id="rId29"/>
    <p:sldId id="357" r:id="rId30"/>
  </p:sldIdLst>
  <p:sldSz cx="9144000" cy="6858000" type="screen4x3"/>
  <p:notesSz cx="9144000" cy="6858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64" autoAdjust="0"/>
    <p:restoredTop sz="86447" autoAdjust="0"/>
  </p:normalViewPr>
  <p:slideViewPr>
    <p:cSldViewPr>
      <p:cViewPr>
        <p:scale>
          <a:sx n="100" d="100"/>
          <a:sy n="100" d="100"/>
        </p:scale>
        <p:origin x="-864" y="10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4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88BC18-9B84-4F53-8E19-4E56CE56F0D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MX"/>
        </a:p>
      </dgm:t>
    </dgm:pt>
    <dgm:pt modelId="{02BC7146-0A91-4D4A-9488-825030BD6C69}">
      <dgm:prSet custT="1"/>
      <dgm:spPr/>
      <dgm:t>
        <a:bodyPr/>
        <a:lstStyle/>
        <a:p>
          <a:pPr rtl="0"/>
          <a:r>
            <a:rPr lang="es-ES" sz="2000" b="1" dirty="0" smtClean="0"/>
            <a:t>TITULO QUINTO: De la Transparencia y Difusión de la Información Financiera</a:t>
          </a:r>
          <a:endParaRPr lang="es-MX" sz="2000" b="1" dirty="0"/>
        </a:p>
      </dgm:t>
    </dgm:pt>
    <dgm:pt modelId="{1B196110-66C6-4D74-BF00-E9D6C41DC17D}" type="parTrans" cxnId="{0D772817-27FD-4305-A0E0-659984885996}">
      <dgm:prSet/>
      <dgm:spPr/>
      <dgm:t>
        <a:bodyPr/>
        <a:lstStyle/>
        <a:p>
          <a:endParaRPr lang="es-MX" sz="2000"/>
        </a:p>
      </dgm:t>
    </dgm:pt>
    <dgm:pt modelId="{AF146507-2888-4B94-917A-5540D76F84DA}" type="sibTrans" cxnId="{0D772817-27FD-4305-A0E0-659984885996}">
      <dgm:prSet/>
      <dgm:spPr/>
      <dgm:t>
        <a:bodyPr/>
        <a:lstStyle/>
        <a:p>
          <a:endParaRPr lang="es-MX" sz="2000"/>
        </a:p>
      </dgm:t>
    </dgm:pt>
    <dgm:pt modelId="{F0D0C7FA-0E00-4372-9486-E77DEED17A39}" type="pres">
      <dgm:prSet presAssocID="{6188BC18-9B84-4F53-8E19-4E56CE56F0D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37C97A2-3746-4BFC-8059-E6F935EE08D9}" type="pres">
      <dgm:prSet presAssocID="{02BC7146-0A91-4D4A-9488-825030BD6C69}" presName="circle1" presStyleLbl="node1" presStyleIdx="0" presStyleCnt="1"/>
      <dgm:spPr/>
    </dgm:pt>
    <dgm:pt modelId="{4C4F5AAB-138A-4098-9A2C-5A683377A8E2}" type="pres">
      <dgm:prSet presAssocID="{02BC7146-0A91-4D4A-9488-825030BD6C69}" presName="space" presStyleCnt="0"/>
      <dgm:spPr/>
    </dgm:pt>
    <dgm:pt modelId="{D594283C-A669-4ECB-9668-93E9B1C0D773}" type="pres">
      <dgm:prSet presAssocID="{02BC7146-0A91-4D4A-9488-825030BD6C69}" presName="rect1" presStyleLbl="alignAcc1" presStyleIdx="0" presStyleCnt="1" custLinFactNeighborX="-3478" custLinFactNeighborY="-12500"/>
      <dgm:spPr/>
      <dgm:t>
        <a:bodyPr/>
        <a:lstStyle/>
        <a:p>
          <a:endParaRPr lang="es-MX"/>
        </a:p>
      </dgm:t>
    </dgm:pt>
    <dgm:pt modelId="{B8D84CF8-0804-4057-A91D-6D24E4B97A4F}" type="pres">
      <dgm:prSet presAssocID="{02BC7146-0A91-4D4A-9488-825030BD6C69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0D772817-27FD-4305-A0E0-659984885996}" srcId="{6188BC18-9B84-4F53-8E19-4E56CE56F0D5}" destId="{02BC7146-0A91-4D4A-9488-825030BD6C69}" srcOrd="0" destOrd="0" parTransId="{1B196110-66C6-4D74-BF00-E9D6C41DC17D}" sibTransId="{AF146507-2888-4B94-917A-5540D76F84DA}"/>
    <dgm:cxn modelId="{23307D64-422C-457F-903D-BE6881E55CF5}" type="presOf" srcId="{6188BC18-9B84-4F53-8E19-4E56CE56F0D5}" destId="{F0D0C7FA-0E00-4372-9486-E77DEED17A39}" srcOrd="0" destOrd="0" presId="urn:microsoft.com/office/officeart/2005/8/layout/target3"/>
    <dgm:cxn modelId="{C346F6B7-5415-4886-A391-8BD54AC5DA17}" type="presOf" srcId="{02BC7146-0A91-4D4A-9488-825030BD6C69}" destId="{D594283C-A669-4ECB-9668-93E9B1C0D773}" srcOrd="0" destOrd="0" presId="urn:microsoft.com/office/officeart/2005/8/layout/target3"/>
    <dgm:cxn modelId="{DDBFEDC5-0AB5-41F1-99D1-E4581DA32852}" type="presOf" srcId="{02BC7146-0A91-4D4A-9488-825030BD6C69}" destId="{B8D84CF8-0804-4057-A91D-6D24E4B97A4F}" srcOrd="1" destOrd="0" presId="urn:microsoft.com/office/officeart/2005/8/layout/target3"/>
    <dgm:cxn modelId="{D99DF917-F1CB-4F97-AB8B-880C8AD9AC28}" type="presParOf" srcId="{F0D0C7FA-0E00-4372-9486-E77DEED17A39}" destId="{437C97A2-3746-4BFC-8059-E6F935EE08D9}" srcOrd="0" destOrd="0" presId="urn:microsoft.com/office/officeart/2005/8/layout/target3"/>
    <dgm:cxn modelId="{E770554F-117E-4F41-AE1A-F44DCE1E7444}" type="presParOf" srcId="{F0D0C7FA-0E00-4372-9486-E77DEED17A39}" destId="{4C4F5AAB-138A-4098-9A2C-5A683377A8E2}" srcOrd="1" destOrd="0" presId="urn:microsoft.com/office/officeart/2005/8/layout/target3"/>
    <dgm:cxn modelId="{D31099CF-D940-435A-BDD4-E13E120D5F59}" type="presParOf" srcId="{F0D0C7FA-0E00-4372-9486-E77DEED17A39}" destId="{D594283C-A669-4ECB-9668-93E9B1C0D773}" srcOrd="2" destOrd="0" presId="urn:microsoft.com/office/officeart/2005/8/layout/target3"/>
    <dgm:cxn modelId="{69E0AEFD-849A-45DA-910B-CB1E059E3C1B}" type="presParOf" srcId="{F0D0C7FA-0E00-4372-9486-E77DEED17A39}" destId="{B8D84CF8-0804-4057-A91D-6D24E4B97A4F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E00E5E-A19B-4F86-AF03-726033DD6F82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MX"/>
        </a:p>
      </dgm:t>
    </dgm:pt>
    <dgm:pt modelId="{D0A750CD-B141-4E7E-B7ED-858A5299F2D5}">
      <dgm:prSet custT="1"/>
      <dgm:spPr/>
      <dgm:t>
        <a:bodyPr/>
        <a:lstStyle/>
        <a:p>
          <a:pPr rtl="0"/>
          <a:r>
            <a:rPr lang="es-ES" sz="1800" b="1" dirty="0" smtClean="0"/>
            <a:t>Capítulo I: Disposiciones Generales:</a:t>
          </a:r>
          <a:endParaRPr lang="es-MX" sz="1800" b="1" dirty="0"/>
        </a:p>
      </dgm:t>
    </dgm:pt>
    <dgm:pt modelId="{78DC11D2-32F0-49EE-8114-8C6B5A4B60FB}" type="parTrans" cxnId="{DA86CF32-F13F-4433-B928-BF7C5512DDE8}">
      <dgm:prSet/>
      <dgm:spPr/>
      <dgm:t>
        <a:bodyPr/>
        <a:lstStyle/>
        <a:p>
          <a:endParaRPr lang="es-MX" sz="1800"/>
        </a:p>
      </dgm:t>
    </dgm:pt>
    <dgm:pt modelId="{4C6DAB79-6F6E-4989-B724-C1DF0717883A}" type="sibTrans" cxnId="{DA86CF32-F13F-4433-B928-BF7C5512DDE8}">
      <dgm:prSet/>
      <dgm:spPr/>
      <dgm:t>
        <a:bodyPr/>
        <a:lstStyle/>
        <a:p>
          <a:endParaRPr lang="es-MX" sz="1800"/>
        </a:p>
      </dgm:t>
    </dgm:pt>
    <dgm:pt modelId="{0D428B9D-2FE6-4C34-BB8D-BB84E78984EC}" type="pres">
      <dgm:prSet presAssocID="{7BE00E5E-A19B-4F86-AF03-726033DD6F8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25DFE96-878F-4981-8867-1EDEB90E1676}" type="pres">
      <dgm:prSet presAssocID="{D0A750CD-B141-4E7E-B7ED-858A5299F2D5}" presName="circle1" presStyleLbl="node1" presStyleIdx="0" presStyleCnt="1"/>
      <dgm:spPr/>
    </dgm:pt>
    <dgm:pt modelId="{A001F0AF-D0E1-480A-9B77-B55721AD3D3A}" type="pres">
      <dgm:prSet presAssocID="{D0A750CD-B141-4E7E-B7ED-858A5299F2D5}" presName="space" presStyleCnt="0"/>
      <dgm:spPr/>
    </dgm:pt>
    <dgm:pt modelId="{635B6893-C35F-4CC2-AC16-6CF102F383CC}" type="pres">
      <dgm:prSet presAssocID="{D0A750CD-B141-4E7E-B7ED-858A5299F2D5}" presName="rect1" presStyleLbl="alignAcc1" presStyleIdx="0" presStyleCnt="1" custLinFactY="-16981" custLinFactNeighborX="918" custLinFactNeighborY="-100000"/>
      <dgm:spPr/>
      <dgm:t>
        <a:bodyPr/>
        <a:lstStyle/>
        <a:p>
          <a:endParaRPr lang="es-MX"/>
        </a:p>
      </dgm:t>
    </dgm:pt>
    <dgm:pt modelId="{34C9EACF-33EF-465B-8CBD-E99296AAC8D9}" type="pres">
      <dgm:prSet presAssocID="{D0A750CD-B141-4E7E-B7ED-858A5299F2D5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0DCE4B44-B2F1-4105-93FE-F4B2E0E342D9}" type="presOf" srcId="{D0A750CD-B141-4E7E-B7ED-858A5299F2D5}" destId="{34C9EACF-33EF-465B-8CBD-E99296AAC8D9}" srcOrd="1" destOrd="0" presId="urn:microsoft.com/office/officeart/2005/8/layout/target3"/>
    <dgm:cxn modelId="{AAF26A0A-7B1C-4E96-BF97-7151014FC7AB}" type="presOf" srcId="{7BE00E5E-A19B-4F86-AF03-726033DD6F82}" destId="{0D428B9D-2FE6-4C34-BB8D-BB84E78984EC}" srcOrd="0" destOrd="0" presId="urn:microsoft.com/office/officeart/2005/8/layout/target3"/>
    <dgm:cxn modelId="{24E4F30B-785A-435A-9581-A22703D1624B}" type="presOf" srcId="{D0A750CD-B141-4E7E-B7ED-858A5299F2D5}" destId="{635B6893-C35F-4CC2-AC16-6CF102F383CC}" srcOrd="0" destOrd="0" presId="urn:microsoft.com/office/officeart/2005/8/layout/target3"/>
    <dgm:cxn modelId="{DA86CF32-F13F-4433-B928-BF7C5512DDE8}" srcId="{7BE00E5E-A19B-4F86-AF03-726033DD6F82}" destId="{D0A750CD-B141-4E7E-B7ED-858A5299F2D5}" srcOrd="0" destOrd="0" parTransId="{78DC11D2-32F0-49EE-8114-8C6B5A4B60FB}" sibTransId="{4C6DAB79-6F6E-4989-B724-C1DF0717883A}"/>
    <dgm:cxn modelId="{37C5528E-3A0B-4FA1-BED2-47C3DBB4DE7B}" type="presParOf" srcId="{0D428B9D-2FE6-4C34-BB8D-BB84E78984EC}" destId="{E25DFE96-878F-4981-8867-1EDEB90E1676}" srcOrd="0" destOrd="0" presId="urn:microsoft.com/office/officeart/2005/8/layout/target3"/>
    <dgm:cxn modelId="{F7B5FFC3-4C85-4AF1-A5DC-68D7E0EC0CFE}" type="presParOf" srcId="{0D428B9D-2FE6-4C34-BB8D-BB84E78984EC}" destId="{A001F0AF-D0E1-480A-9B77-B55721AD3D3A}" srcOrd="1" destOrd="0" presId="urn:microsoft.com/office/officeart/2005/8/layout/target3"/>
    <dgm:cxn modelId="{C5C3E119-2C63-4A71-B6DC-F0F5E9F04268}" type="presParOf" srcId="{0D428B9D-2FE6-4C34-BB8D-BB84E78984EC}" destId="{635B6893-C35F-4CC2-AC16-6CF102F383CC}" srcOrd="2" destOrd="0" presId="urn:microsoft.com/office/officeart/2005/8/layout/target3"/>
    <dgm:cxn modelId="{FCE96FBA-075D-417B-A6C2-245388151D1E}" type="presParOf" srcId="{0D428B9D-2FE6-4C34-BB8D-BB84E78984EC}" destId="{34C9EACF-33EF-465B-8CBD-E99296AAC8D9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E00E5E-A19B-4F86-AF03-726033DD6F82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0A750CD-B141-4E7E-B7ED-858A5299F2D5}">
      <dgm:prSet custT="1"/>
      <dgm:spPr/>
      <dgm:t>
        <a:bodyPr/>
        <a:lstStyle/>
        <a:p>
          <a:pPr rtl="0"/>
          <a:r>
            <a:rPr lang="es-ES" sz="1600" b="1" dirty="0" smtClean="0"/>
            <a:t>Capítulo II: De la Información Financiera Relativa a la </a:t>
          </a:r>
          <a:r>
            <a:rPr lang="es-ES" sz="1600" b="1" dirty="0" smtClean="0">
              <a:solidFill>
                <a:srgbClr val="FF0000"/>
              </a:solidFill>
            </a:rPr>
            <a:t>Elaboración</a:t>
          </a:r>
          <a:r>
            <a:rPr lang="es-ES" sz="1600" b="1" dirty="0" smtClean="0"/>
            <a:t> de las Iniciativas de Ley de Ingresos y los Proyectos de Presupuesto de Egresos:</a:t>
          </a:r>
          <a:endParaRPr lang="es-MX" sz="1600" b="1" dirty="0"/>
        </a:p>
      </dgm:t>
    </dgm:pt>
    <dgm:pt modelId="{78DC11D2-32F0-49EE-8114-8C6B5A4B60FB}" type="parTrans" cxnId="{DA86CF32-F13F-4433-B928-BF7C5512DDE8}">
      <dgm:prSet/>
      <dgm:spPr/>
      <dgm:t>
        <a:bodyPr/>
        <a:lstStyle/>
        <a:p>
          <a:endParaRPr lang="es-MX" sz="1600"/>
        </a:p>
      </dgm:t>
    </dgm:pt>
    <dgm:pt modelId="{4C6DAB79-6F6E-4989-B724-C1DF0717883A}" type="sibTrans" cxnId="{DA86CF32-F13F-4433-B928-BF7C5512DDE8}">
      <dgm:prSet/>
      <dgm:spPr/>
      <dgm:t>
        <a:bodyPr/>
        <a:lstStyle/>
        <a:p>
          <a:endParaRPr lang="es-MX" sz="1600"/>
        </a:p>
      </dgm:t>
    </dgm:pt>
    <dgm:pt modelId="{0D428B9D-2FE6-4C34-BB8D-BB84E78984EC}" type="pres">
      <dgm:prSet presAssocID="{7BE00E5E-A19B-4F86-AF03-726033DD6F8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25DFE96-878F-4981-8867-1EDEB90E1676}" type="pres">
      <dgm:prSet presAssocID="{D0A750CD-B141-4E7E-B7ED-858A5299F2D5}" presName="circle1" presStyleLbl="node1" presStyleIdx="0" presStyleCnt="1" custLinFactNeighborX="-77987"/>
      <dgm:spPr/>
    </dgm:pt>
    <dgm:pt modelId="{A001F0AF-D0E1-480A-9B77-B55721AD3D3A}" type="pres">
      <dgm:prSet presAssocID="{D0A750CD-B141-4E7E-B7ED-858A5299F2D5}" presName="space" presStyleCnt="0"/>
      <dgm:spPr/>
    </dgm:pt>
    <dgm:pt modelId="{635B6893-C35F-4CC2-AC16-6CF102F383CC}" type="pres">
      <dgm:prSet presAssocID="{D0A750CD-B141-4E7E-B7ED-858A5299F2D5}" presName="rect1" presStyleLbl="alignAcc1" presStyleIdx="0" presStyleCnt="1" custScaleX="102632"/>
      <dgm:spPr/>
      <dgm:t>
        <a:bodyPr/>
        <a:lstStyle/>
        <a:p>
          <a:endParaRPr lang="es-MX"/>
        </a:p>
      </dgm:t>
    </dgm:pt>
    <dgm:pt modelId="{34C9EACF-33EF-465B-8CBD-E99296AAC8D9}" type="pres">
      <dgm:prSet presAssocID="{D0A750CD-B141-4E7E-B7ED-858A5299F2D5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7D9BCB9-656B-4861-9974-20A19D632E62}" type="presOf" srcId="{7BE00E5E-A19B-4F86-AF03-726033DD6F82}" destId="{0D428B9D-2FE6-4C34-BB8D-BB84E78984EC}" srcOrd="0" destOrd="0" presId="urn:microsoft.com/office/officeart/2005/8/layout/target3"/>
    <dgm:cxn modelId="{F7037312-60F8-4697-B3A1-272693EC68C6}" type="presOf" srcId="{D0A750CD-B141-4E7E-B7ED-858A5299F2D5}" destId="{635B6893-C35F-4CC2-AC16-6CF102F383CC}" srcOrd="0" destOrd="0" presId="urn:microsoft.com/office/officeart/2005/8/layout/target3"/>
    <dgm:cxn modelId="{DA86CF32-F13F-4433-B928-BF7C5512DDE8}" srcId="{7BE00E5E-A19B-4F86-AF03-726033DD6F82}" destId="{D0A750CD-B141-4E7E-B7ED-858A5299F2D5}" srcOrd="0" destOrd="0" parTransId="{78DC11D2-32F0-49EE-8114-8C6B5A4B60FB}" sibTransId="{4C6DAB79-6F6E-4989-B724-C1DF0717883A}"/>
    <dgm:cxn modelId="{C309F7D4-7ABA-4256-B48C-CEA84ACD12CB}" type="presOf" srcId="{D0A750CD-B141-4E7E-B7ED-858A5299F2D5}" destId="{34C9EACF-33EF-465B-8CBD-E99296AAC8D9}" srcOrd="1" destOrd="0" presId="urn:microsoft.com/office/officeart/2005/8/layout/target3"/>
    <dgm:cxn modelId="{9CFB8596-C17E-4F30-B4AD-80E979B1B248}" type="presParOf" srcId="{0D428B9D-2FE6-4C34-BB8D-BB84E78984EC}" destId="{E25DFE96-878F-4981-8867-1EDEB90E1676}" srcOrd="0" destOrd="0" presId="urn:microsoft.com/office/officeart/2005/8/layout/target3"/>
    <dgm:cxn modelId="{A7D0C9B7-5698-4EA5-8047-8423CB5EEE59}" type="presParOf" srcId="{0D428B9D-2FE6-4C34-BB8D-BB84E78984EC}" destId="{A001F0AF-D0E1-480A-9B77-B55721AD3D3A}" srcOrd="1" destOrd="0" presId="urn:microsoft.com/office/officeart/2005/8/layout/target3"/>
    <dgm:cxn modelId="{69217FDD-D782-4880-93B9-92E389D82B9E}" type="presParOf" srcId="{0D428B9D-2FE6-4C34-BB8D-BB84E78984EC}" destId="{635B6893-C35F-4CC2-AC16-6CF102F383CC}" srcOrd="2" destOrd="0" presId="urn:microsoft.com/office/officeart/2005/8/layout/target3"/>
    <dgm:cxn modelId="{2CD5993E-149C-4339-84EF-AD897E86239E}" type="presParOf" srcId="{0D428B9D-2FE6-4C34-BB8D-BB84E78984EC}" destId="{34C9EACF-33EF-465B-8CBD-E99296AAC8D9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E00E5E-A19B-4F86-AF03-726033DD6F82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0A750CD-B141-4E7E-B7ED-858A5299F2D5}">
      <dgm:prSet custT="1"/>
      <dgm:spPr/>
      <dgm:t>
        <a:bodyPr/>
        <a:lstStyle/>
        <a:p>
          <a:pPr rtl="0"/>
          <a:r>
            <a:rPr lang="es-ES" sz="2000" b="1" dirty="0" smtClean="0"/>
            <a:t>Capítulo III: De la Información Financiera Relativa a la </a:t>
          </a:r>
          <a:r>
            <a:rPr lang="es-ES" sz="2000" b="1" dirty="0" smtClean="0">
              <a:solidFill>
                <a:srgbClr val="FF0000"/>
              </a:solidFill>
            </a:rPr>
            <a:t>Aprobación </a:t>
          </a:r>
          <a:r>
            <a:rPr lang="es-ES" sz="2000" b="1" dirty="0" smtClean="0"/>
            <a:t>de las Leyes de Ingresos y de los Presupuestos de Egresos:</a:t>
          </a:r>
          <a:endParaRPr lang="es-MX" sz="2000" b="1" dirty="0"/>
        </a:p>
      </dgm:t>
    </dgm:pt>
    <dgm:pt modelId="{78DC11D2-32F0-49EE-8114-8C6B5A4B60FB}" type="parTrans" cxnId="{DA86CF32-F13F-4433-B928-BF7C5512DDE8}">
      <dgm:prSet/>
      <dgm:spPr/>
      <dgm:t>
        <a:bodyPr/>
        <a:lstStyle/>
        <a:p>
          <a:endParaRPr lang="es-MX" sz="3200"/>
        </a:p>
      </dgm:t>
    </dgm:pt>
    <dgm:pt modelId="{4C6DAB79-6F6E-4989-B724-C1DF0717883A}" type="sibTrans" cxnId="{DA86CF32-F13F-4433-B928-BF7C5512DDE8}">
      <dgm:prSet/>
      <dgm:spPr/>
      <dgm:t>
        <a:bodyPr/>
        <a:lstStyle/>
        <a:p>
          <a:endParaRPr lang="es-MX" sz="3200"/>
        </a:p>
      </dgm:t>
    </dgm:pt>
    <dgm:pt modelId="{0D428B9D-2FE6-4C34-BB8D-BB84E78984EC}" type="pres">
      <dgm:prSet presAssocID="{7BE00E5E-A19B-4F86-AF03-726033DD6F8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25DFE96-878F-4981-8867-1EDEB90E1676}" type="pres">
      <dgm:prSet presAssocID="{D0A750CD-B141-4E7E-B7ED-858A5299F2D5}" presName="circle1" presStyleLbl="node1" presStyleIdx="0" presStyleCnt="1" custLinFactNeighborX="-77987"/>
      <dgm:spPr/>
    </dgm:pt>
    <dgm:pt modelId="{A001F0AF-D0E1-480A-9B77-B55721AD3D3A}" type="pres">
      <dgm:prSet presAssocID="{D0A750CD-B141-4E7E-B7ED-858A5299F2D5}" presName="space" presStyleCnt="0"/>
      <dgm:spPr/>
    </dgm:pt>
    <dgm:pt modelId="{635B6893-C35F-4CC2-AC16-6CF102F383CC}" type="pres">
      <dgm:prSet presAssocID="{D0A750CD-B141-4E7E-B7ED-858A5299F2D5}" presName="rect1" presStyleLbl="alignAcc1" presStyleIdx="0" presStyleCnt="1" custLinFactNeighborY="-12500"/>
      <dgm:spPr/>
      <dgm:t>
        <a:bodyPr/>
        <a:lstStyle/>
        <a:p>
          <a:endParaRPr lang="es-MX"/>
        </a:p>
      </dgm:t>
    </dgm:pt>
    <dgm:pt modelId="{34C9EACF-33EF-465B-8CBD-E99296AAC8D9}" type="pres">
      <dgm:prSet presAssocID="{D0A750CD-B141-4E7E-B7ED-858A5299F2D5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984B0AD-9792-4697-A23E-D5DA203F4B34}" type="presOf" srcId="{D0A750CD-B141-4E7E-B7ED-858A5299F2D5}" destId="{34C9EACF-33EF-465B-8CBD-E99296AAC8D9}" srcOrd="1" destOrd="0" presId="urn:microsoft.com/office/officeart/2005/8/layout/target3"/>
    <dgm:cxn modelId="{C7603F26-AA74-4EA8-A4F5-8D87E44304AB}" type="presOf" srcId="{D0A750CD-B141-4E7E-B7ED-858A5299F2D5}" destId="{635B6893-C35F-4CC2-AC16-6CF102F383CC}" srcOrd="0" destOrd="0" presId="urn:microsoft.com/office/officeart/2005/8/layout/target3"/>
    <dgm:cxn modelId="{FA685628-9646-4028-A6B5-7E991F633B6F}" type="presOf" srcId="{7BE00E5E-A19B-4F86-AF03-726033DD6F82}" destId="{0D428B9D-2FE6-4C34-BB8D-BB84E78984EC}" srcOrd="0" destOrd="0" presId="urn:microsoft.com/office/officeart/2005/8/layout/target3"/>
    <dgm:cxn modelId="{DA86CF32-F13F-4433-B928-BF7C5512DDE8}" srcId="{7BE00E5E-A19B-4F86-AF03-726033DD6F82}" destId="{D0A750CD-B141-4E7E-B7ED-858A5299F2D5}" srcOrd="0" destOrd="0" parTransId="{78DC11D2-32F0-49EE-8114-8C6B5A4B60FB}" sibTransId="{4C6DAB79-6F6E-4989-B724-C1DF0717883A}"/>
    <dgm:cxn modelId="{B2ACCD4D-8D46-44A3-B017-114863F964FC}" type="presParOf" srcId="{0D428B9D-2FE6-4C34-BB8D-BB84E78984EC}" destId="{E25DFE96-878F-4981-8867-1EDEB90E1676}" srcOrd="0" destOrd="0" presId="urn:microsoft.com/office/officeart/2005/8/layout/target3"/>
    <dgm:cxn modelId="{0848B6CC-A6F0-4AB9-939B-3E760A8C8919}" type="presParOf" srcId="{0D428B9D-2FE6-4C34-BB8D-BB84E78984EC}" destId="{A001F0AF-D0E1-480A-9B77-B55721AD3D3A}" srcOrd="1" destOrd="0" presId="urn:microsoft.com/office/officeart/2005/8/layout/target3"/>
    <dgm:cxn modelId="{6FB72D41-2C3A-4552-95BA-971BD9FB3688}" type="presParOf" srcId="{0D428B9D-2FE6-4C34-BB8D-BB84E78984EC}" destId="{635B6893-C35F-4CC2-AC16-6CF102F383CC}" srcOrd="2" destOrd="0" presId="urn:microsoft.com/office/officeart/2005/8/layout/target3"/>
    <dgm:cxn modelId="{0DD87644-1F8F-4082-BEA0-C762427FBE75}" type="presParOf" srcId="{0D428B9D-2FE6-4C34-BB8D-BB84E78984EC}" destId="{34C9EACF-33EF-465B-8CBD-E99296AAC8D9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E00E5E-A19B-4F86-AF03-726033DD6F82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0A750CD-B141-4E7E-B7ED-858A5299F2D5}">
      <dgm:prSet custT="1"/>
      <dgm:spPr/>
      <dgm:t>
        <a:bodyPr/>
        <a:lstStyle/>
        <a:p>
          <a:pPr rtl="0"/>
          <a:r>
            <a:rPr lang="es-ES" sz="1800" b="1" dirty="0" smtClean="0"/>
            <a:t>Capítulo IV: De la Información Relativa al </a:t>
          </a:r>
          <a:r>
            <a:rPr lang="es-ES" sz="1800" b="1" dirty="0" smtClean="0">
              <a:solidFill>
                <a:srgbClr val="FF0000"/>
              </a:solidFill>
            </a:rPr>
            <a:t>Ejercicio</a:t>
          </a:r>
          <a:r>
            <a:rPr lang="es-ES" sz="1800" b="1" dirty="0" smtClean="0"/>
            <a:t> Presupuestario:</a:t>
          </a:r>
          <a:endParaRPr lang="es-MX" sz="1800" b="1" dirty="0"/>
        </a:p>
      </dgm:t>
    </dgm:pt>
    <dgm:pt modelId="{78DC11D2-32F0-49EE-8114-8C6B5A4B60FB}" type="parTrans" cxnId="{DA86CF32-F13F-4433-B928-BF7C5512DDE8}">
      <dgm:prSet/>
      <dgm:spPr/>
      <dgm:t>
        <a:bodyPr/>
        <a:lstStyle/>
        <a:p>
          <a:endParaRPr lang="es-MX" sz="3200"/>
        </a:p>
      </dgm:t>
    </dgm:pt>
    <dgm:pt modelId="{4C6DAB79-6F6E-4989-B724-C1DF0717883A}" type="sibTrans" cxnId="{DA86CF32-F13F-4433-B928-BF7C5512DDE8}">
      <dgm:prSet/>
      <dgm:spPr/>
      <dgm:t>
        <a:bodyPr/>
        <a:lstStyle/>
        <a:p>
          <a:endParaRPr lang="es-MX" sz="3200"/>
        </a:p>
      </dgm:t>
    </dgm:pt>
    <dgm:pt modelId="{0D428B9D-2FE6-4C34-BB8D-BB84E78984EC}" type="pres">
      <dgm:prSet presAssocID="{7BE00E5E-A19B-4F86-AF03-726033DD6F8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25DFE96-878F-4981-8867-1EDEB90E1676}" type="pres">
      <dgm:prSet presAssocID="{D0A750CD-B141-4E7E-B7ED-858A5299F2D5}" presName="circle1" presStyleLbl="node1" presStyleIdx="0" presStyleCnt="1" custLinFactNeighborX="-77987"/>
      <dgm:spPr/>
    </dgm:pt>
    <dgm:pt modelId="{A001F0AF-D0E1-480A-9B77-B55721AD3D3A}" type="pres">
      <dgm:prSet presAssocID="{D0A750CD-B141-4E7E-B7ED-858A5299F2D5}" presName="space" presStyleCnt="0"/>
      <dgm:spPr/>
    </dgm:pt>
    <dgm:pt modelId="{635B6893-C35F-4CC2-AC16-6CF102F383CC}" type="pres">
      <dgm:prSet presAssocID="{D0A750CD-B141-4E7E-B7ED-858A5299F2D5}" presName="rect1" presStyleLbl="alignAcc1" presStyleIdx="0" presStyleCnt="1" custScaleX="105625" custLinFactY="-55975" custLinFactNeighborX="-25211" custLinFactNeighborY="-100000"/>
      <dgm:spPr/>
      <dgm:t>
        <a:bodyPr/>
        <a:lstStyle/>
        <a:p>
          <a:endParaRPr lang="es-MX"/>
        </a:p>
      </dgm:t>
    </dgm:pt>
    <dgm:pt modelId="{34C9EACF-33EF-465B-8CBD-E99296AAC8D9}" type="pres">
      <dgm:prSet presAssocID="{D0A750CD-B141-4E7E-B7ED-858A5299F2D5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503FCBC-2889-4567-8B2C-3930A894456B}" type="presOf" srcId="{7BE00E5E-A19B-4F86-AF03-726033DD6F82}" destId="{0D428B9D-2FE6-4C34-BB8D-BB84E78984EC}" srcOrd="0" destOrd="0" presId="urn:microsoft.com/office/officeart/2005/8/layout/target3"/>
    <dgm:cxn modelId="{E2264210-29F4-47FC-A6FD-4F5301D601D0}" type="presOf" srcId="{D0A750CD-B141-4E7E-B7ED-858A5299F2D5}" destId="{635B6893-C35F-4CC2-AC16-6CF102F383CC}" srcOrd="0" destOrd="0" presId="urn:microsoft.com/office/officeart/2005/8/layout/target3"/>
    <dgm:cxn modelId="{DA86CF32-F13F-4433-B928-BF7C5512DDE8}" srcId="{7BE00E5E-A19B-4F86-AF03-726033DD6F82}" destId="{D0A750CD-B141-4E7E-B7ED-858A5299F2D5}" srcOrd="0" destOrd="0" parTransId="{78DC11D2-32F0-49EE-8114-8C6B5A4B60FB}" sibTransId="{4C6DAB79-6F6E-4989-B724-C1DF0717883A}"/>
    <dgm:cxn modelId="{E8BA34A7-9A3D-46FB-AD20-633368A06C08}" type="presOf" srcId="{D0A750CD-B141-4E7E-B7ED-858A5299F2D5}" destId="{34C9EACF-33EF-465B-8CBD-E99296AAC8D9}" srcOrd="1" destOrd="0" presId="urn:microsoft.com/office/officeart/2005/8/layout/target3"/>
    <dgm:cxn modelId="{D5097C0F-7E0A-4BD6-AC47-EDE13D8DBA5D}" type="presParOf" srcId="{0D428B9D-2FE6-4C34-BB8D-BB84E78984EC}" destId="{E25DFE96-878F-4981-8867-1EDEB90E1676}" srcOrd="0" destOrd="0" presId="urn:microsoft.com/office/officeart/2005/8/layout/target3"/>
    <dgm:cxn modelId="{CC3278EE-5437-43F2-8C1C-B4BCDD6DBB32}" type="presParOf" srcId="{0D428B9D-2FE6-4C34-BB8D-BB84E78984EC}" destId="{A001F0AF-D0E1-480A-9B77-B55721AD3D3A}" srcOrd="1" destOrd="0" presId="urn:microsoft.com/office/officeart/2005/8/layout/target3"/>
    <dgm:cxn modelId="{EAAE9119-9A2C-4A6A-BD23-2D02E58ABDB0}" type="presParOf" srcId="{0D428B9D-2FE6-4C34-BB8D-BB84E78984EC}" destId="{635B6893-C35F-4CC2-AC16-6CF102F383CC}" srcOrd="2" destOrd="0" presId="urn:microsoft.com/office/officeart/2005/8/layout/target3"/>
    <dgm:cxn modelId="{4461D74B-AB47-464E-81A7-789F4A36AB38}" type="presParOf" srcId="{0D428B9D-2FE6-4C34-BB8D-BB84E78984EC}" destId="{34C9EACF-33EF-465B-8CBD-E99296AAC8D9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BE00E5E-A19B-4F86-AF03-726033DD6F82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0A750CD-B141-4E7E-B7ED-858A5299F2D5}">
      <dgm:prSet custT="1"/>
      <dgm:spPr/>
      <dgm:t>
        <a:bodyPr/>
        <a:lstStyle/>
        <a:p>
          <a:pPr rtl="0"/>
          <a:r>
            <a:rPr lang="es-ES" sz="1800" b="1" dirty="0" smtClean="0"/>
            <a:t>Capítulo IV: De la Información Relativa al </a:t>
          </a:r>
          <a:r>
            <a:rPr lang="es-ES" sz="1800" b="1" dirty="0" smtClean="0">
              <a:solidFill>
                <a:srgbClr val="FF0000"/>
              </a:solidFill>
            </a:rPr>
            <a:t>Ejercicio</a:t>
          </a:r>
          <a:r>
            <a:rPr lang="es-ES" sz="1800" b="1" dirty="0" smtClean="0"/>
            <a:t> Presupuestario:</a:t>
          </a:r>
          <a:endParaRPr lang="es-MX" sz="1800" b="1" dirty="0"/>
        </a:p>
      </dgm:t>
    </dgm:pt>
    <dgm:pt modelId="{78DC11D2-32F0-49EE-8114-8C6B5A4B60FB}" type="parTrans" cxnId="{DA86CF32-F13F-4433-B928-BF7C5512DDE8}">
      <dgm:prSet/>
      <dgm:spPr/>
      <dgm:t>
        <a:bodyPr/>
        <a:lstStyle/>
        <a:p>
          <a:endParaRPr lang="es-MX" sz="1800"/>
        </a:p>
      </dgm:t>
    </dgm:pt>
    <dgm:pt modelId="{4C6DAB79-6F6E-4989-B724-C1DF0717883A}" type="sibTrans" cxnId="{DA86CF32-F13F-4433-B928-BF7C5512DDE8}">
      <dgm:prSet/>
      <dgm:spPr/>
      <dgm:t>
        <a:bodyPr/>
        <a:lstStyle/>
        <a:p>
          <a:endParaRPr lang="es-MX" sz="1800"/>
        </a:p>
      </dgm:t>
    </dgm:pt>
    <dgm:pt modelId="{0D428B9D-2FE6-4C34-BB8D-BB84E78984EC}" type="pres">
      <dgm:prSet presAssocID="{7BE00E5E-A19B-4F86-AF03-726033DD6F8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25DFE96-878F-4981-8867-1EDEB90E1676}" type="pres">
      <dgm:prSet presAssocID="{D0A750CD-B141-4E7E-B7ED-858A5299F2D5}" presName="circle1" presStyleLbl="node1" presStyleIdx="0" presStyleCnt="1" custLinFactNeighborX="-77987"/>
      <dgm:spPr/>
    </dgm:pt>
    <dgm:pt modelId="{A001F0AF-D0E1-480A-9B77-B55721AD3D3A}" type="pres">
      <dgm:prSet presAssocID="{D0A750CD-B141-4E7E-B7ED-858A5299F2D5}" presName="space" presStyleCnt="0"/>
      <dgm:spPr/>
    </dgm:pt>
    <dgm:pt modelId="{635B6893-C35F-4CC2-AC16-6CF102F383CC}" type="pres">
      <dgm:prSet presAssocID="{D0A750CD-B141-4E7E-B7ED-858A5299F2D5}" presName="rect1" presStyleLbl="alignAcc1" presStyleIdx="0" presStyleCnt="1" custScaleX="103540" custLinFactNeighborX="-3658" custLinFactNeighborY="58490"/>
      <dgm:spPr/>
      <dgm:t>
        <a:bodyPr/>
        <a:lstStyle/>
        <a:p>
          <a:endParaRPr lang="es-MX"/>
        </a:p>
      </dgm:t>
    </dgm:pt>
    <dgm:pt modelId="{34C9EACF-33EF-465B-8CBD-E99296AAC8D9}" type="pres">
      <dgm:prSet presAssocID="{D0A750CD-B141-4E7E-B7ED-858A5299F2D5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B95315E-57E3-4F12-950D-25086B92F1C5}" type="presOf" srcId="{7BE00E5E-A19B-4F86-AF03-726033DD6F82}" destId="{0D428B9D-2FE6-4C34-BB8D-BB84E78984EC}" srcOrd="0" destOrd="0" presId="urn:microsoft.com/office/officeart/2005/8/layout/target3"/>
    <dgm:cxn modelId="{B9CA1122-B663-4F10-A7BD-3CECB6F787E4}" type="presOf" srcId="{D0A750CD-B141-4E7E-B7ED-858A5299F2D5}" destId="{635B6893-C35F-4CC2-AC16-6CF102F383CC}" srcOrd="0" destOrd="0" presId="urn:microsoft.com/office/officeart/2005/8/layout/target3"/>
    <dgm:cxn modelId="{DA86CF32-F13F-4433-B928-BF7C5512DDE8}" srcId="{7BE00E5E-A19B-4F86-AF03-726033DD6F82}" destId="{D0A750CD-B141-4E7E-B7ED-858A5299F2D5}" srcOrd="0" destOrd="0" parTransId="{78DC11D2-32F0-49EE-8114-8C6B5A4B60FB}" sibTransId="{4C6DAB79-6F6E-4989-B724-C1DF0717883A}"/>
    <dgm:cxn modelId="{6FC1D40C-4D26-479C-B322-AAFCA1A35B8D}" type="presOf" srcId="{D0A750CD-B141-4E7E-B7ED-858A5299F2D5}" destId="{34C9EACF-33EF-465B-8CBD-E99296AAC8D9}" srcOrd="1" destOrd="0" presId="urn:microsoft.com/office/officeart/2005/8/layout/target3"/>
    <dgm:cxn modelId="{ECBC646E-0660-4468-8582-D074B6331B24}" type="presParOf" srcId="{0D428B9D-2FE6-4C34-BB8D-BB84E78984EC}" destId="{E25DFE96-878F-4981-8867-1EDEB90E1676}" srcOrd="0" destOrd="0" presId="urn:microsoft.com/office/officeart/2005/8/layout/target3"/>
    <dgm:cxn modelId="{A15A2E00-75E1-450A-8222-EE5EE593B7A5}" type="presParOf" srcId="{0D428B9D-2FE6-4C34-BB8D-BB84E78984EC}" destId="{A001F0AF-D0E1-480A-9B77-B55721AD3D3A}" srcOrd="1" destOrd="0" presId="urn:microsoft.com/office/officeart/2005/8/layout/target3"/>
    <dgm:cxn modelId="{167513A0-D1E9-486A-9FBB-483DA92A178D}" type="presParOf" srcId="{0D428B9D-2FE6-4C34-BB8D-BB84E78984EC}" destId="{635B6893-C35F-4CC2-AC16-6CF102F383CC}" srcOrd="2" destOrd="0" presId="urn:microsoft.com/office/officeart/2005/8/layout/target3"/>
    <dgm:cxn modelId="{FEF4FF62-842F-4B0D-8471-C4E26A8088FE}" type="presParOf" srcId="{0D428B9D-2FE6-4C34-BB8D-BB84E78984EC}" destId="{34C9EACF-33EF-465B-8CBD-E99296AAC8D9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BE00E5E-A19B-4F86-AF03-726033DD6F82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0A750CD-B141-4E7E-B7ED-858A5299F2D5}">
      <dgm:prSet custT="1"/>
      <dgm:spPr/>
      <dgm:t>
        <a:bodyPr/>
        <a:lstStyle/>
        <a:p>
          <a:pPr rtl="0"/>
          <a:r>
            <a:rPr lang="es-ES" sz="1600" b="1" dirty="0" smtClean="0"/>
            <a:t>Capítulo V: De la Información Financiera Relativa a la </a:t>
          </a:r>
          <a:r>
            <a:rPr lang="es-ES" sz="1600" b="1" dirty="0" smtClean="0">
              <a:solidFill>
                <a:srgbClr val="FF0000"/>
              </a:solidFill>
            </a:rPr>
            <a:t>Evaluación y Rendición de Cuentas </a:t>
          </a:r>
          <a:r>
            <a:rPr lang="es-ES" sz="1600" b="1" dirty="0" smtClean="0"/>
            <a:t>:</a:t>
          </a:r>
          <a:endParaRPr lang="es-MX" sz="1600" b="1" dirty="0"/>
        </a:p>
      </dgm:t>
    </dgm:pt>
    <dgm:pt modelId="{78DC11D2-32F0-49EE-8114-8C6B5A4B60FB}" type="parTrans" cxnId="{DA86CF32-F13F-4433-B928-BF7C5512DDE8}">
      <dgm:prSet/>
      <dgm:spPr/>
      <dgm:t>
        <a:bodyPr/>
        <a:lstStyle/>
        <a:p>
          <a:endParaRPr lang="es-MX" sz="3200"/>
        </a:p>
      </dgm:t>
    </dgm:pt>
    <dgm:pt modelId="{4C6DAB79-6F6E-4989-B724-C1DF0717883A}" type="sibTrans" cxnId="{DA86CF32-F13F-4433-B928-BF7C5512DDE8}">
      <dgm:prSet/>
      <dgm:spPr/>
      <dgm:t>
        <a:bodyPr/>
        <a:lstStyle/>
        <a:p>
          <a:endParaRPr lang="es-MX" sz="3200"/>
        </a:p>
      </dgm:t>
    </dgm:pt>
    <dgm:pt modelId="{0D428B9D-2FE6-4C34-BB8D-BB84E78984EC}" type="pres">
      <dgm:prSet presAssocID="{7BE00E5E-A19B-4F86-AF03-726033DD6F8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25DFE96-878F-4981-8867-1EDEB90E1676}" type="pres">
      <dgm:prSet presAssocID="{D0A750CD-B141-4E7E-B7ED-858A5299F2D5}" presName="circle1" presStyleLbl="node1" presStyleIdx="0" presStyleCnt="1" custLinFactNeighborX="-77987"/>
      <dgm:spPr/>
    </dgm:pt>
    <dgm:pt modelId="{A001F0AF-D0E1-480A-9B77-B55721AD3D3A}" type="pres">
      <dgm:prSet presAssocID="{D0A750CD-B141-4E7E-B7ED-858A5299F2D5}" presName="space" presStyleCnt="0"/>
      <dgm:spPr/>
    </dgm:pt>
    <dgm:pt modelId="{635B6893-C35F-4CC2-AC16-6CF102F383CC}" type="pres">
      <dgm:prSet presAssocID="{D0A750CD-B141-4E7E-B7ED-858A5299F2D5}" presName="rect1" presStyleLbl="alignAcc1" presStyleIdx="0" presStyleCnt="1" custScaleX="105882" custLinFactY="-100000" custLinFactNeighborX="-11948" custLinFactNeighborY="-172955"/>
      <dgm:spPr/>
      <dgm:t>
        <a:bodyPr/>
        <a:lstStyle/>
        <a:p>
          <a:endParaRPr lang="es-MX"/>
        </a:p>
      </dgm:t>
    </dgm:pt>
    <dgm:pt modelId="{34C9EACF-33EF-465B-8CBD-E99296AAC8D9}" type="pres">
      <dgm:prSet presAssocID="{D0A750CD-B141-4E7E-B7ED-858A5299F2D5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9804896-25FC-4A1A-B210-6A3955607A0D}" type="presOf" srcId="{7BE00E5E-A19B-4F86-AF03-726033DD6F82}" destId="{0D428B9D-2FE6-4C34-BB8D-BB84E78984EC}" srcOrd="0" destOrd="0" presId="urn:microsoft.com/office/officeart/2005/8/layout/target3"/>
    <dgm:cxn modelId="{7D9365F9-5686-4DED-B9B8-1B35CE5B734C}" type="presOf" srcId="{D0A750CD-B141-4E7E-B7ED-858A5299F2D5}" destId="{34C9EACF-33EF-465B-8CBD-E99296AAC8D9}" srcOrd="1" destOrd="0" presId="urn:microsoft.com/office/officeart/2005/8/layout/target3"/>
    <dgm:cxn modelId="{37A9561B-4035-4B3E-8996-40161E8BE6AF}" type="presOf" srcId="{D0A750CD-B141-4E7E-B7ED-858A5299F2D5}" destId="{635B6893-C35F-4CC2-AC16-6CF102F383CC}" srcOrd="0" destOrd="0" presId="urn:microsoft.com/office/officeart/2005/8/layout/target3"/>
    <dgm:cxn modelId="{DA86CF32-F13F-4433-B928-BF7C5512DDE8}" srcId="{7BE00E5E-A19B-4F86-AF03-726033DD6F82}" destId="{D0A750CD-B141-4E7E-B7ED-858A5299F2D5}" srcOrd="0" destOrd="0" parTransId="{78DC11D2-32F0-49EE-8114-8C6B5A4B60FB}" sibTransId="{4C6DAB79-6F6E-4989-B724-C1DF0717883A}"/>
    <dgm:cxn modelId="{BC7FF182-8365-41EB-BC33-D939736CF7C2}" type="presParOf" srcId="{0D428B9D-2FE6-4C34-BB8D-BB84E78984EC}" destId="{E25DFE96-878F-4981-8867-1EDEB90E1676}" srcOrd="0" destOrd="0" presId="urn:microsoft.com/office/officeart/2005/8/layout/target3"/>
    <dgm:cxn modelId="{DE95C4C0-6A81-48E0-91C0-4EEB47283D3C}" type="presParOf" srcId="{0D428B9D-2FE6-4C34-BB8D-BB84E78984EC}" destId="{A001F0AF-D0E1-480A-9B77-B55721AD3D3A}" srcOrd="1" destOrd="0" presId="urn:microsoft.com/office/officeart/2005/8/layout/target3"/>
    <dgm:cxn modelId="{4A4CC032-571C-4532-A248-1575DB02515C}" type="presParOf" srcId="{0D428B9D-2FE6-4C34-BB8D-BB84E78984EC}" destId="{635B6893-C35F-4CC2-AC16-6CF102F383CC}" srcOrd="2" destOrd="0" presId="urn:microsoft.com/office/officeart/2005/8/layout/target3"/>
    <dgm:cxn modelId="{380867CC-C9A2-4228-8A3C-97296466F41F}" type="presParOf" srcId="{0D428B9D-2FE6-4C34-BB8D-BB84E78984EC}" destId="{34C9EACF-33EF-465B-8CBD-E99296AAC8D9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188BC18-9B84-4F53-8E19-4E56CE56F0D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02BC7146-0A91-4D4A-9488-825030BD6C69}">
      <dgm:prSet custT="1"/>
      <dgm:spPr/>
      <dgm:t>
        <a:bodyPr/>
        <a:lstStyle/>
        <a:p>
          <a:pPr rtl="0"/>
          <a:r>
            <a:rPr lang="es-ES" sz="1600" b="1" dirty="0" smtClean="0">
              <a:latin typeface="Arial" pitchFamily="34" charset="0"/>
              <a:cs typeface="Arial" pitchFamily="34" charset="0"/>
            </a:rPr>
            <a:t>ARTICULOS TRANSITORIOS DEL DECRETO  POR EL QUE SE REFORMA Y ADICIONA</a:t>
          </a:r>
          <a:endParaRPr lang="es-MX" sz="1600" b="1" dirty="0">
            <a:latin typeface="Arial" pitchFamily="34" charset="0"/>
            <a:cs typeface="Arial" pitchFamily="34" charset="0"/>
          </a:endParaRPr>
        </a:p>
      </dgm:t>
    </dgm:pt>
    <dgm:pt modelId="{1B196110-66C6-4D74-BF00-E9D6C41DC17D}" type="parTrans" cxnId="{0D772817-27FD-4305-A0E0-659984885996}">
      <dgm:prSet/>
      <dgm:spPr/>
      <dgm:t>
        <a:bodyPr/>
        <a:lstStyle/>
        <a:p>
          <a:endParaRPr lang="es-MX" sz="1600"/>
        </a:p>
      </dgm:t>
    </dgm:pt>
    <dgm:pt modelId="{AF146507-2888-4B94-917A-5540D76F84DA}" type="sibTrans" cxnId="{0D772817-27FD-4305-A0E0-659984885996}">
      <dgm:prSet/>
      <dgm:spPr/>
      <dgm:t>
        <a:bodyPr/>
        <a:lstStyle/>
        <a:p>
          <a:endParaRPr lang="es-MX" sz="1600"/>
        </a:p>
      </dgm:t>
    </dgm:pt>
    <dgm:pt modelId="{F0D0C7FA-0E00-4372-9486-E77DEED17A39}" type="pres">
      <dgm:prSet presAssocID="{6188BC18-9B84-4F53-8E19-4E56CE56F0D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37C97A2-3746-4BFC-8059-E6F935EE08D9}" type="pres">
      <dgm:prSet presAssocID="{02BC7146-0A91-4D4A-9488-825030BD6C69}" presName="circle1" presStyleLbl="node1" presStyleIdx="0" presStyleCnt="1"/>
      <dgm:spPr/>
    </dgm:pt>
    <dgm:pt modelId="{4C4F5AAB-138A-4098-9A2C-5A683377A8E2}" type="pres">
      <dgm:prSet presAssocID="{02BC7146-0A91-4D4A-9488-825030BD6C69}" presName="space" presStyleCnt="0"/>
      <dgm:spPr/>
    </dgm:pt>
    <dgm:pt modelId="{D594283C-A669-4ECB-9668-93E9B1C0D773}" type="pres">
      <dgm:prSet presAssocID="{02BC7146-0A91-4D4A-9488-825030BD6C69}" presName="rect1" presStyleLbl="alignAcc1" presStyleIdx="0" presStyleCnt="1" custScaleX="100000" custLinFactNeighborX="-3650" custLinFactNeighborY="-1412"/>
      <dgm:spPr/>
      <dgm:t>
        <a:bodyPr/>
        <a:lstStyle/>
        <a:p>
          <a:endParaRPr lang="es-MX"/>
        </a:p>
      </dgm:t>
    </dgm:pt>
    <dgm:pt modelId="{B8D84CF8-0804-4057-A91D-6D24E4B97A4F}" type="pres">
      <dgm:prSet presAssocID="{02BC7146-0A91-4D4A-9488-825030BD6C69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0D772817-27FD-4305-A0E0-659984885996}" srcId="{6188BC18-9B84-4F53-8E19-4E56CE56F0D5}" destId="{02BC7146-0A91-4D4A-9488-825030BD6C69}" srcOrd="0" destOrd="0" parTransId="{1B196110-66C6-4D74-BF00-E9D6C41DC17D}" sibTransId="{AF146507-2888-4B94-917A-5540D76F84DA}"/>
    <dgm:cxn modelId="{58018D2A-25AB-4516-AA24-493E4FACD4F0}" type="presOf" srcId="{02BC7146-0A91-4D4A-9488-825030BD6C69}" destId="{D594283C-A669-4ECB-9668-93E9B1C0D773}" srcOrd="0" destOrd="0" presId="urn:microsoft.com/office/officeart/2005/8/layout/target3"/>
    <dgm:cxn modelId="{9056ED00-3C8E-4A84-BA63-55155CC66441}" type="presOf" srcId="{02BC7146-0A91-4D4A-9488-825030BD6C69}" destId="{B8D84CF8-0804-4057-A91D-6D24E4B97A4F}" srcOrd="1" destOrd="0" presId="urn:microsoft.com/office/officeart/2005/8/layout/target3"/>
    <dgm:cxn modelId="{B559C673-5967-44B6-B470-A915C1AEE52B}" type="presOf" srcId="{6188BC18-9B84-4F53-8E19-4E56CE56F0D5}" destId="{F0D0C7FA-0E00-4372-9486-E77DEED17A39}" srcOrd="0" destOrd="0" presId="urn:microsoft.com/office/officeart/2005/8/layout/target3"/>
    <dgm:cxn modelId="{CA284456-BF96-46E9-B528-49288BD29031}" type="presParOf" srcId="{F0D0C7FA-0E00-4372-9486-E77DEED17A39}" destId="{437C97A2-3746-4BFC-8059-E6F935EE08D9}" srcOrd="0" destOrd="0" presId="urn:microsoft.com/office/officeart/2005/8/layout/target3"/>
    <dgm:cxn modelId="{AB13DBA4-0D3D-4AC4-BE24-BE20E5A5D683}" type="presParOf" srcId="{F0D0C7FA-0E00-4372-9486-E77DEED17A39}" destId="{4C4F5AAB-138A-4098-9A2C-5A683377A8E2}" srcOrd="1" destOrd="0" presId="urn:microsoft.com/office/officeart/2005/8/layout/target3"/>
    <dgm:cxn modelId="{6D32E80D-7F3E-4F8E-B67C-BC94C50E1C32}" type="presParOf" srcId="{F0D0C7FA-0E00-4372-9486-E77DEED17A39}" destId="{D594283C-A669-4ECB-9668-93E9B1C0D773}" srcOrd="2" destOrd="0" presId="urn:microsoft.com/office/officeart/2005/8/layout/target3"/>
    <dgm:cxn modelId="{25A5E8B4-2EF9-4E15-8481-F60E996D43E1}" type="presParOf" srcId="{F0D0C7FA-0E00-4372-9486-E77DEED17A39}" destId="{B8D84CF8-0804-4057-A91D-6D24E4B97A4F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7C97A2-3746-4BFC-8059-E6F935EE08D9}">
      <dsp:nvSpPr>
        <dsp:cNvPr id="0" name=""/>
        <dsp:cNvSpPr/>
      </dsp:nvSpPr>
      <dsp:spPr>
        <a:xfrm>
          <a:off x="0" y="0"/>
          <a:ext cx="576064" cy="57606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94283C-A669-4ECB-9668-93E9B1C0D773}">
      <dsp:nvSpPr>
        <dsp:cNvPr id="0" name=""/>
        <dsp:cNvSpPr/>
      </dsp:nvSpPr>
      <dsp:spPr>
        <a:xfrm>
          <a:off x="21" y="0"/>
          <a:ext cx="8280920" cy="5760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TITULO QUINTO: De la Transparencia y Difusión de la Información Financiera</a:t>
          </a:r>
          <a:endParaRPr lang="es-MX" sz="2000" b="1" kern="1200" dirty="0"/>
        </a:p>
      </dsp:txBody>
      <dsp:txXfrm>
        <a:off x="21" y="0"/>
        <a:ext cx="8280920" cy="5760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DFE96-878F-4981-8867-1EDEB90E1676}">
      <dsp:nvSpPr>
        <dsp:cNvPr id="0" name=""/>
        <dsp:cNvSpPr/>
      </dsp:nvSpPr>
      <dsp:spPr>
        <a:xfrm>
          <a:off x="0" y="0"/>
          <a:ext cx="432047" cy="43204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B6893-C35F-4CC2-AC16-6CF102F383CC}">
      <dsp:nvSpPr>
        <dsp:cNvPr id="0" name=""/>
        <dsp:cNvSpPr/>
      </dsp:nvSpPr>
      <dsp:spPr>
        <a:xfrm>
          <a:off x="216024" y="0"/>
          <a:ext cx="4104456" cy="4320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Capítulo I: Disposiciones Generales:</a:t>
          </a:r>
          <a:endParaRPr lang="es-MX" sz="1800" b="1" kern="1200" dirty="0"/>
        </a:p>
      </dsp:txBody>
      <dsp:txXfrm>
        <a:off x="216024" y="0"/>
        <a:ext cx="4104456" cy="4320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DFE96-878F-4981-8867-1EDEB90E1676}">
      <dsp:nvSpPr>
        <dsp:cNvPr id="0" name=""/>
        <dsp:cNvSpPr/>
      </dsp:nvSpPr>
      <dsp:spPr>
        <a:xfrm>
          <a:off x="-288032" y="0"/>
          <a:ext cx="576064" cy="57606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B6893-C35F-4CC2-AC16-6CF102F383CC}">
      <dsp:nvSpPr>
        <dsp:cNvPr id="0" name=""/>
        <dsp:cNvSpPr/>
      </dsp:nvSpPr>
      <dsp:spPr>
        <a:xfrm>
          <a:off x="120302" y="0"/>
          <a:ext cx="8720583" cy="5760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Capítulo II: De la Información Financiera Relativa a la </a:t>
          </a:r>
          <a:r>
            <a:rPr lang="es-ES" sz="1600" b="1" kern="1200" dirty="0" smtClean="0">
              <a:solidFill>
                <a:srgbClr val="FF0000"/>
              </a:solidFill>
            </a:rPr>
            <a:t>Elaboración</a:t>
          </a:r>
          <a:r>
            <a:rPr lang="es-ES" sz="1600" b="1" kern="1200" dirty="0" smtClean="0"/>
            <a:t> de las Iniciativas de Ley de Ingresos y los Proyectos de Presupuesto de Egresos:</a:t>
          </a:r>
          <a:endParaRPr lang="es-MX" sz="1600" b="1" kern="1200" dirty="0"/>
        </a:p>
      </dsp:txBody>
      <dsp:txXfrm>
        <a:off x="120302" y="0"/>
        <a:ext cx="8720583" cy="5760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DFE96-878F-4981-8867-1EDEB90E1676}">
      <dsp:nvSpPr>
        <dsp:cNvPr id="0" name=""/>
        <dsp:cNvSpPr/>
      </dsp:nvSpPr>
      <dsp:spPr>
        <a:xfrm>
          <a:off x="-288032" y="0"/>
          <a:ext cx="576064" cy="57606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B6893-C35F-4CC2-AC16-6CF102F383CC}">
      <dsp:nvSpPr>
        <dsp:cNvPr id="0" name=""/>
        <dsp:cNvSpPr/>
      </dsp:nvSpPr>
      <dsp:spPr>
        <a:xfrm>
          <a:off x="288032" y="0"/>
          <a:ext cx="8496944" cy="5760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Capítulo III: De la Información Financiera Relativa a la </a:t>
          </a:r>
          <a:r>
            <a:rPr lang="es-ES" sz="2000" b="1" kern="1200" dirty="0" smtClean="0">
              <a:solidFill>
                <a:srgbClr val="FF0000"/>
              </a:solidFill>
            </a:rPr>
            <a:t>Aprobación </a:t>
          </a:r>
          <a:r>
            <a:rPr lang="es-ES" sz="2000" b="1" kern="1200" dirty="0" smtClean="0"/>
            <a:t>de las Leyes de Ingresos y de los Presupuestos de Egresos:</a:t>
          </a:r>
          <a:endParaRPr lang="es-MX" sz="2000" b="1" kern="1200" dirty="0"/>
        </a:p>
      </dsp:txBody>
      <dsp:txXfrm>
        <a:off x="288032" y="0"/>
        <a:ext cx="8496944" cy="5760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DFE96-878F-4981-8867-1EDEB90E1676}">
      <dsp:nvSpPr>
        <dsp:cNvPr id="0" name=""/>
        <dsp:cNvSpPr/>
      </dsp:nvSpPr>
      <dsp:spPr>
        <a:xfrm>
          <a:off x="-288032" y="0"/>
          <a:ext cx="576064" cy="57606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B6893-C35F-4CC2-AC16-6CF102F383CC}">
      <dsp:nvSpPr>
        <dsp:cNvPr id="0" name=""/>
        <dsp:cNvSpPr/>
      </dsp:nvSpPr>
      <dsp:spPr>
        <a:xfrm>
          <a:off x="0" y="0"/>
          <a:ext cx="5104405" cy="5760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Capítulo IV: De la Información Relativa al </a:t>
          </a:r>
          <a:r>
            <a:rPr lang="es-ES" sz="1800" b="1" kern="1200" dirty="0" smtClean="0">
              <a:solidFill>
                <a:srgbClr val="FF0000"/>
              </a:solidFill>
            </a:rPr>
            <a:t>Ejercicio</a:t>
          </a:r>
          <a:r>
            <a:rPr lang="es-ES" sz="1800" b="1" kern="1200" dirty="0" smtClean="0"/>
            <a:t> Presupuestario:</a:t>
          </a:r>
          <a:endParaRPr lang="es-MX" sz="1800" b="1" kern="1200" dirty="0"/>
        </a:p>
      </dsp:txBody>
      <dsp:txXfrm>
        <a:off x="0" y="0"/>
        <a:ext cx="5104405" cy="5760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DFE96-878F-4981-8867-1EDEB90E1676}">
      <dsp:nvSpPr>
        <dsp:cNvPr id="0" name=""/>
        <dsp:cNvSpPr/>
      </dsp:nvSpPr>
      <dsp:spPr>
        <a:xfrm>
          <a:off x="-324036" y="0"/>
          <a:ext cx="648072" cy="64807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B6893-C35F-4CC2-AC16-6CF102F383CC}">
      <dsp:nvSpPr>
        <dsp:cNvPr id="0" name=""/>
        <dsp:cNvSpPr/>
      </dsp:nvSpPr>
      <dsp:spPr>
        <a:xfrm>
          <a:off x="21735" y="0"/>
          <a:ext cx="4958046" cy="6480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Capítulo IV: De la Información Relativa al </a:t>
          </a:r>
          <a:r>
            <a:rPr lang="es-ES" sz="1800" b="1" kern="1200" dirty="0" smtClean="0">
              <a:solidFill>
                <a:srgbClr val="FF0000"/>
              </a:solidFill>
            </a:rPr>
            <a:t>Ejercicio</a:t>
          </a:r>
          <a:r>
            <a:rPr lang="es-ES" sz="1800" b="1" kern="1200" dirty="0" smtClean="0"/>
            <a:t> Presupuestario:</a:t>
          </a:r>
          <a:endParaRPr lang="es-MX" sz="1800" b="1" kern="1200" dirty="0"/>
        </a:p>
      </dsp:txBody>
      <dsp:txXfrm>
        <a:off x="21735" y="0"/>
        <a:ext cx="4958046" cy="6480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DFE96-878F-4981-8867-1EDEB90E1676}">
      <dsp:nvSpPr>
        <dsp:cNvPr id="0" name=""/>
        <dsp:cNvSpPr/>
      </dsp:nvSpPr>
      <dsp:spPr>
        <a:xfrm>
          <a:off x="-288032" y="0"/>
          <a:ext cx="576064" cy="57606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B6893-C35F-4CC2-AC16-6CF102F383CC}">
      <dsp:nvSpPr>
        <dsp:cNvPr id="0" name=""/>
        <dsp:cNvSpPr/>
      </dsp:nvSpPr>
      <dsp:spPr>
        <a:xfrm>
          <a:off x="0" y="0"/>
          <a:ext cx="4955828" cy="5760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Capítulo V: De la Información Financiera Relativa a la </a:t>
          </a:r>
          <a:r>
            <a:rPr lang="es-ES" sz="1600" b="1" kern="1200" dirty="0" smtClean="0">
              <a:solidFill>
                <a:srgbClr val="FF0000"/>
              </a:solidFill>
            </a:rPr>
            <a:t>Evaluación y Rendición de Cuentas </a:t>
          </a:r>
          <a:r>
            <a:rPr lang="es-ES" sz="1600" b="1" kern="1200" dirty="0" smtClean="0"/>
            <a:t>:</a:t>
          </a:r>
          <a:endParaRPr lang="es-MX" sz="1600" b="1" kern="1200" dirty="0"/>
        </a:p>
      </dsp:txBody>
      <dsp:txXfrm>
        <a:off x="0" y="0"/>
        <a:ext cx="4955828" cy="5760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7C97A2-3746-4BFC-8059-E6F935EE08D9}">
      <dsp:nvSpPr>
        <dsp:cNvPr id="0" name=""/>
        <dsp:cNvSpPr/>
      </dsp:nvSpPr>
      <dsp:spPr>
        <a:xfrm>
          <a:off x="0" y="0"/>
          <a:ext cx="648072" cy="64807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94283C-A669-4ECB-9668-93E9B1C0D773}">
      <dsp:nvSpPr>
        <dsp:cNvPr id="0" name=""/>
        <dsp:cNvSpPr/>
      </dsp:nvSpPr>
      <dsp:spPr>
        <a:xfrm>
          <a:off x="143997" y="0"/>
          <a:ext cx="4932547" cy="6480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Arial" pitchFamily="34" charset="0"/>
              <a:cs typeface="Arial" pitchFamily="34" charset="0"/>
            </a:rPr>
            <a:t>ARTICULOS TRANSITORIOS DEL DECRETO  POR EL QUE SE REFORMA Y ADICIONA</a:t>
          </a:r>
          <a:endParaRPr lang="es-MX" sz="1600" b="1" kern="1200" dirty="0">
            <a:latin typeface="Arial" pitchFamily="34" charset="0"/>
            <a:cs typeface="Arial" pitchFamily="34" charset="0"/>
          </a:endParaRPr>
        </a:p>
      </dsp:txBody>
      <dsp:txXfrm>
        <a:off x="143997" y="0"/>
        <a:ext cx="4932547" cy="648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6E717-4AA2-40EF-9D20-D2564331834B}" type="datetimeFigureOut">
              <a:rPr lang="es-ES" smtClean="0"/>
              <a:t>14/10/2013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E6674-A33E-4E00-BA2F-87058E897C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5818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F1D84-0F47-4E75-BCB5-7DBCBFB307AC}" type="datetimeFigureOut">
              <a:rPr lang="es-ES" smtClean="0"/>
              <a:t>14/10/2013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1CB81-DB6A-48F4-9CA4-39CFF35997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4681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6E5D-9234-4819-8BBE-2D3F69CF8FC6}" type="datetimeFigureOut">
              <a:rPr lang="es-MX" smtClean="0"/>
              <a:pPr/>
              <a:t>14/10/2013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5A96-2EB4-41FF-807A-B1F2C1C967D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3514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6E5D-9234-4819-8BBE-2D3F69CF8FC6}" type="datetimeFigureOut">
              <a:rPr lang="es-MX" smtClean="0"/>
              <a:pPr/>
              <a:t>14/10/2013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5A96-2EB4-41FF-807A-B1F2C1C967D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5720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6E5D-9234-4819-8BBE-2D3F69CF8FC6}" type="datetimeFigureOut">
              <a:rPr lang="es-MX" smtClean="0"/>
              <a:pPr/>
              <a:t>14/10/2013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5A96-2EB4-41FF-807A-B1F2C1C967D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9971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6E5D-9234-4819-8BBE-2D3F69CF8FC6}" type="datetimeFigureOut">
              <a:rPr lang="es-MX" smtClean="0"/>
              <a:pPr/>
              <a:t>14/10/2013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5A96-2EB4-41FF-807A-B1F2C1C967D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3644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6E5D-9234-4819-8BBE-2D3F69CF8FC6}" type="datetimeFigureOut">
              <a:rPr lang="es-MX" smtClean="0"/>
              <a:pPr/>
              <a:t>14/10/2013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5A96-2EB4-41FF-807A-B1F2C1C967D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1163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6E5D-9234-4819-8BBE-2D3F69CF8FC6}" type="datetimeFigureOut">
              <a:rPr lang="es-MX" smtClean="0"/>
              <a:pPr/>
              <a:t>14/10/2013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5A96-2EB4-41FF-807A-B1F2C1C967D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9644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6E5D-9234-4819-8BBE-2D3F69CF8FC6}" type="datetimeFigureOut">
              <a:rPr lang="es-MX" smtClean="0"/>
              <a:pPr/>
              <a:t>14/10/2013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5A96-2EB4-41FF-807A-B1F2C1C967D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2110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6E5D-9234-4819-8BBE-2D3F69CF8FC6}" type="datetimeFigureOut">
              <a:rPr lang="es-MX" smtClean="0"/>
              <a:pPr/>
              <a:t>14/10/2013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5A96-2EB4-41FF-807A-B1F2C1C967D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3296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6E5D-9234-4819-8BBE-2D3F69CF8FC6}" type="datetimeFigureOut">
              <a:rPr lang="es-MX" smtClean="0"/>
              <a:pPr/>
              <a:t>14/10/2013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5A96-2EB4-41FF-807A-B1F2C1C967D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1815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6E5D-9234-4819-8BBE-2D3F69CF8FC6}" type="datetimeFigureOut">
              <a:rPr lang="es-MX" smtClean="0"/>
              <a:pPr/>
              <a:t>14/10/2013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5A96-2EB4-41FF-807A-B1F2C1C967D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8209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6E5D-9234-4819-8BBE-2D3F69CF8FC6}" type="datetimeFigureOut">
              <a:rPr lang="es-MX" smtClean="0"/>
              <a:pPr/>
              <a:t>14/10/2013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5A96-2EB4-41FF-807A-B1F2C1C967D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5920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F6E5D-9234-4819-8BBE-2D3F69CF8FC6}" type="datetimeFigureOut">
              <a:rPr lang="es-MX" smtClean="0"/>
              <a:pPr/>
              <a:t>14/10/2013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D5A96-2EB4-41FF-807A-B1F2C1C967D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6215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3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1" t="15654" r="20112" b="66130"/>
          <a:stretch/>
        </p:blipFill>
        <p:spPr bwMode="auto">
          <a:xfrm>
            <a:off x="313540" y="2486769"/>
            <a:ext cx="857894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39552" y="836712"/>
            <a:ext cx="81760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/>
              <a:t>SEMINARIO DE CONTABILIDAD GUBERNAMENTAL  DE LA TRANSPARENCIA</a:t>
            </a:r>
          </a:p>
          <a:p>
            <a:pPr algn="ctr"/>
            <a:r>
              <a:rPr lang="es-MX" sz="3000" b="1" dirty="0" smtClean="0"/>
              <a:t>(</a:t>
            </a:r>
            <a:r>
              <a:rPr lang="es-MX" sz="2800" b="1" dirty="0" smtClean="0"/>
              <a:t>REFORMA PARA 2013</a:t>
            </a:r>
            <a:r>
              <a:rPr lang="es-MX" sz="3000" b="1" dirty="0" smtClean="0"/>
              <a:t>)</a:t>
            </a:r>
            <a:endParaRPr lang="es-ES" sz="30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13540" y="5304110"/>
            <a:ext cx="8485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Expositor</a:t>
            </a:r>
          </a:p>
          <a:p>
            <a:pPr algn="r"/>
            <a:r>
              <a:rPr lang="es-MX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C.P.C. y M.A. Gerardo García Ricardo</a:t>
            </a:r>
          </a:p>
        </p:txBody>
      </p:sp>
      <p:grpSp>
        <p:nvGrpSpPr>
          <p:cNvPr id="7" name="6 Grupo"/>
          <p:cNvGrpSpPr/>
          <p:nvPr/>
        </p:nvGrpSpPr>
        <p:grpSpPr>
          <a:xfrm>
            <a:off x="5258" y="0"/>
            <a:ext cx="9031238" cy="692696"/>
            <a:chOff x="5258" y="0"/>
            <a:chExt cx="9031238" cy="692696"/>
          </a:xfrm>
        </p:grpSpPr>
        <p:grpSp>
          <p:nvGrpSpPr>
            <p:cNvPr id="8" name="7 Grupo"/>
            <p:cNvGrpSpPr/>
            <p:nvPr/>
          </p:nvGrpSpPr>
          <p:grpSpPr>
            <a:xfrm>
              <a:off x="4816497" y="0"/>
              <a:ext cx="4219999" cy="692696"/>
              <a:chOff x="4816497" y="0"/>
              <a:chExt cx="4219999" cy="692696"/>
            </a:xfrm>
          </p:grpSpPr>
          <p:pic>
            <p:nvPicPr>
              <p:cNvPr id="10" name="9 Imagen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6497" y="0"/>
                <a:ext cx="1224135" cy="692696"/>
              </a:xfrm>
              <a:prstGeom prst="rect">
                <a:avLst/>
              </a:prstGeom>
            </p:spPr>
          </p:pic>
          <p:sp>
            <p:nvSpPr>
              <p:cNvPr id="11" name="10 CuadroTexto"/>
              <p:cNvSpPr txBox="1"/>
              <p:nvPr/>
            </p:nvSpPr>
            <p:spPr>
              <a:xfrm>
                <a:off x="6033928" y="96536"/>
                <a:ext cx="30025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Instituto de Administración Pública de Veracruz A.C</a:t>
                </a:r>
                <a:r>
                  <a:rPr lang="es-MX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s-MX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9" name="8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8" y="11078"/>
              <a:ext cx="1799117" cy="6816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882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984961777"/>
              </p:ext>
            </p:extLst>
          </p:nvPr>
        </p:nvGraphicFramePr>
        <p:xfrm>
          <a:off x="323528" y="116632"/>
          <a:ext cx="4968552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277887"/>
              </p:ext>
            </p:extLst>
          </p:nvPr>
        </p:nvGraphicFramePr>
        <p:xfrm>
          <a:off x="179512" y="980728"/>
          <a:ext cx="8784976" cy="5472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2081"/>
                <a:gridCol w="6442316"/>
                <a:gridCol w="1610579"/>
              </a:tblGrid>
              <a:tr h="762848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Art.</a:t>
                      </a:r>
                      <a:endParaRPr lang="es-MX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Qué hacer?</a:t>
                      </a:r>
                      <a:endParaRPr lang="es-MX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Quién </a:t>
                      </a:r>
                      <a:endParaRPr lang="es-MX" sz="2000" dirty="0"/>
                    </a:p>
                  </a:txBody>
                  <a:tcPr anchor="ctr"/>
                </a:tc>
              </a:tr>
              <a:tr h="1757868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79</a:t>
                      </a:r>
                      <a:endParaRPr lang="es-MX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2000" b="1" dirty="0" smtClean="0"/>
                        <a:t>Publicar el programa de evaluaciones</a:t>
                      </a:r>
                      <a:r>
                        <a:rPr lang="es-ES" sz="2000" dirty="0" smtClean="0"/>
                        <a:t>,</a:t>
                      </a:r>
                      <a:r>
                        <a:rPr lang="es-ES" sz="2000" baseline="0" dirty="0" smtClean="0"/>
                        <a:t> metodologías e indicadores de desempeño a mas tardar el último día hábil de </a:t>
                      </a:r>
                      <a:r>
                        <a:rPr lang="es-ES" sz="2000" baseline="0" dirty="0" smtClean="0">
                          <a:solidFill>
                            <a:srgbClr val="FF0000"/>
                          </a:solidFill>
                        </a:rPr>
                        <a:t>abril</a:t>
                      </a:r>
                      <a:r>
                        <a:rPr lang="es-ES" sz="2000" baseline="0" dirty="0" smtClean="0"/>
                        <a:t>.</a:t>
                      </a:r>
                    </a:p>
                    <a:p>
                      <a:pPr algn="just"/>
                      <a:r>
                        <a:rPr lang="es-ES" sz="2000" b="1" baseline="0" dirty="0" smtClean="0"/>
                        <a:t>Publicar los resultados </a:t>
                      </a:r>
                      <a:r>
                        <a:rPr lang="es-ES" sz="2000" baseline="0" dirty="0" smtClean="0"/>
                        <a:t>de las mismas, a los </a:t>
                      </a:r>
                      <a:r>
                        <a:rPr lang="es-ES" sz="2000" baseline="0" dirty="0" smtClean="0">
                          <a:solidFill>
                            <a:srgbClr val="FF0000"/>
                          </a:solidFill>
                        </a:rPr>
                        <a:t>30 días de su conclusión</a:t>
                      </a:r>
                      <a:r>
                        <a:rPr lang="es-ES" sz="2000" baseline="0" dirty="0" smtClean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Ente Público</a:t>
                      </a:r>
                      <a:endParaRPr lang="es-MX" sz="2000" dirty="0"/>
                    </a:p>
                  </a:txBody>
                  <a:tcPr anchor="ctr"/>
                </a:tc>
              </a:tr>
              <a:tr h="1094521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80</a:t>
                      </a:r>
                      <a:endParaRPr lang="es-MX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2000" b="1" dirty="0" smtClean="0"/>
                        <a:t>Actualizar</a:t>
                      </a:r>
                      <a:r>
                        <a:rPr lang="es-ES" sz="2000" dirty="0" smtClean="0"/>
                        <a:t> a mas tardar el último día hábil de marzo </a:t>
                      </a:r>
                      <a:r>
                        <a:rPr lang="es-ES" sz="2000" b="1" dirty="0" smtClean="0"/>
                        <a:t>los indicadores de los fondos de aportaciones federales</a:t>
                      </a:r>
                      <a:r>
                        <a:rPr lang="es-ES" sz="2000" b="1" baseline="0" dirty="0" smtClean="0"/>
                        <a:t> y de los programas y convenios</a:t>
                      </a:r>
                      <a:r>
                        <a:rPr lang="es-ES" sz="2000" baseline="0" dirty="0" smtClean="0"/>
                        <a:t>.</a:t>
                      </a:r>
                      <a:endParaRPr lang="es-MX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SHCP,  SFP</a:t>
                      </a:r>
                      <a:endParaRPr lang="es-MX" sz="2000" dirty="0"/>
                    </a:p>
                  </a:txBody>
                  <a:tcPr anchor="ctr"/>
                </a:tc>
              </a:tr>
              <a:tr h="762848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81</a:t>
                      </a:r>
                      <a:endParaRPr lang="es-MX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2000" b="1" dirty="0" smtClean="0"/>
                        <a:t>Informar</a:t>
                      </a:r>
                      <a:r>
                        <a:rPr lang="es-ES" sz="2000" dirty="0" smtClean="0"/>
                        <a:t> del ejercicio</a:t>
                      </a:r>
                      <a:r>
                        <a:rPr lang="es-ES" sz="2000" baseline="0" dirty="0" smtClean="0"/>
                        <a:t> y destino del gasto federalizado </a:t>
                      </a:r>
                      <a:r>
                        <a:rPr lang="es-ES" sz="2000" b="1" baseline="0" dirty="0" smtClean="0"/>
                        <a:t>en los formatos  aprobados por el consejo.</a:t>
                      </a:r>
                      <a:endParaRPr lang="es-MX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Entidad Federativa</a:t>
                      </a:r>
                      <a:endParaRPr lang="es-MX" sz="2000" dirty="0"/>
                    </a:p>
                  </a:txBody>
                  <a:tcPr anchor="ctr"/>
                </a:tc>
              </a:tr>
              <a:tr h="1094521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82</a:t>
                      </a:r>
                      <a:endParaRPr lang="es-MX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2000" dirty="0" smtClean="0"/>
                        <a:t>Vigilar la calidad</a:t>
                      </a:r>
                      <a:r>
                        <a:rPr lang="es-ES" sz="2000" baseline="0" dirty="0" smtClean="0"/>
                        <a:t> de la información que proporcionen las Entidades Federativas del ejercicio y destino de los recursos federales.</a:t>
                      </a:r>
                      <a:endParaRPr lang="es-MX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ASF</a:t>
                      </a:r>
                    </a:p>
                    <a:p>
                      <a:pPr algn="ctr"/>
                      <a:r>
                        <a:rPr lang="es-ES" sz="2000" dirty="0" err="1" smtClean="0"/>
                        <a:t>Orfis</a:t>
                      </a:r>
                      <a:endParaRPr lang="es-MX" sz="2000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4" name="3 Grupo"/>
          <p:cNvGrpSpPr/>
          <p:nvPr/>
        </p:nvGrpSpPr>
        <p:grpSpPr>
          <a:xfrm>
            <a:off x="5550396" y="63674"/>
            <a:ext cx="3594620" cy="595091"/>
            <a:chOff x="5550396" y="63674"/>
            <a:chExt cx="3594620" cy="595091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0396" y="63674"/>
              <a:ext cx="1051647" cy="595091"/>
            </a:xfrm>
            <a:prstGeom prst="rect">
              <a:avLst/>
            </a:prstGeom>
          </p:spPr>
        </p:pic>
        <p:sp>
          <p:nvSpPr>
            <p:cNvPr id="7" name="6 CuadroTexto"/>
            <p:cNvSpPr txBox="1"/>
            <p:nvPr/>
          </p:nvSpPr>
          <p:spPr>
            <a:xfrm>
              <a:off x="6588224" y="116632"/>
              <a:ext cx="2556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Instituto de Administración Pública de Veracruz A.C</a:t>
              </a:r>
              <a:r>
                <a:rPr lang="es-MX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354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855587"/>
              </p:ext>
            </p:extLst>
          </p:nvPr>
        </p:nvGraphicFramePr>
        <p:xfrm>
          <a:off x="395536" y="1772816"/>
          <a:ext cx="8352928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936104"/>
                <a:gridCol w="4680520"/>
                <a:gridCol w="1800200"/>
              </a:tblGrid>
              <a:tr h="398814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ART. (31 de dic. 2008)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ART. (12 de nov. 2012)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¿QUÉ HACER?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¿QUIÉN?</a:t>
                      </a:r>
                      <a:endParaRPr lang="es-ES" sz="1200" dirty="0"/>
                    </a:p>
                  </a:txBody>
                  <a:tcPr/>
                </a:tc>
              </a:tr>
              <a:tr h="398814">
                <a:tc>
                  <a:txBody>
                    <a:bodyPr/>
                    <a:lstStyle/>
                    <a:p>
                      <a:r>
                        <a:rPr lang="es-MX" sz="1600" b="1" dirty="0" smtClean="0"/>
                        <a:t>56</a:t>
                      </a:r>
                      <a:endParaRPr lang="es-E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600" b="1" dirty="0" smtClean="0"/>
                        <a:t>84</a:t>
                      </a:r>
                      <a:endParaRPr lang="es-E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600" b="1" dirty="0" smtClean="0"/>
                        <a:t>Sancionar </a:t>
                      </a:r>
                      <a:r>
                        <a:rPr lang="es-MX" sz="1600" b="0" dirty="0" smtClean="0"/>
                        <a:t>los actos u omisiones</a:t>
                      </a:r>
                      <a:r>
                        <a:rPr lang="es-MX" sz="1600" b="0" baseline="0" dirty="0" smtClean="0"/>
                        <a:t> por el incumplimiento a la Ley y demás disposiciones aplicables.</a:t>
                      </a:r>
                      <a:endParaRPr lang="es-ES" sz="16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es-MX" sz="1600" b="1" dirty="0" smtClean="0"/>
                        <a:t>Las Leyes Federales y Estatales de Responsabilidades Administrativas. La disposiciones</a:t>
                      </a:r>
                      <a:r>
                        <a:rPr lang="es-MX" sz="1600" b="1" baseline="0" dirty="0" smtClean="0"/>
                        <a:t> aplicables en términos de la Constitución Política de los Estados Unidos Mexicanos y las Locales</a:t>
                      </a:r>
                      <a:endParaRPr lang="es-ES" sz="1600" b="1" dirty="0"/>
                    </a:p>
                  </a:txBody>
                  <a:tcPr anchor="ctr"/>
                </a:tc>
              </a:tr>
              <a:tr h="398814">
                <a:tc>
                  <a:txBody>
                    <a:bodyPr/>
                    <a:lstStyle/>
                    <a:p>
                      <a:r>
                        <a:rPr lang="es-MX" sz="1600" b="1" dirty="0" smtClean="0"/>
                        <a:t>56-S.P.</a:t>
                      </a:r>
                      <a:endParaRPr lang="es-E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600" b="1" dirty="0" smtClean="0"/>
                        <a:t>84-S.P.</a:t>
                      </a:r>
                      <a:endParaRPr lang="es-E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600" b="0" dirty="0" smtClean="0"/>
                        <a:t>Fincar</a:t>
                      </a:r>
                      <a:r>
                        <a:rPr lang="es-MX" sz="1600" b="0" baseline="0" dirty="0" smtClean="0"/>
                        <a:t> las responsabilidades administrativas </a:t>
                      </a:r>
                      <a:r>
                        <a:rPr lang="es-MX" sz="1600" b="1" baseline="0" dirty="0" smtClean="0"/>
                        <a:t>a quienes incurran, omitan, revisen o autoricen </a:t>
                      </a:r>
                      <a:r>
                        <a:rPr lang="es-MX" sz="1600" b="0" baseline="0" dirty="0" smtClean="0"/>
                        <a:t>los actos por causas que impliquen dolo, mala fe o negligencia.</a:t>
                      </a:r>
                      <a:endParaRPr lang="es-ES" sz="1600" b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E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395536" y="836712"/>
            <a:ext cx="835292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TITULO SEXTO.- De las sanciones.- CAPÍTULO ÚNICO</a:t>
            </a:r>
            <a:endParaRPr lang="es-ES" b="1" dirty="0"/>
          </a:p>
        </p:txBody>
      </p:sp>
      <p:grpSp>
        <p:nvGrpSpPr>
          <p:cNvPr id="6" name="5 Grupo"/>
          <p:cNvGrpSpPr/>
          <p:nvPr/>
        </p:nvGrpSpPr>
        <p:grpSpPr>
          <a:xfrm>
            <a:off x="5258" y="0"/>
            <a:ext cx="9031238" cy="692696"/>
            <a:chOff x="5258" y="0"/>
            <a:chExt cx="9031238" cy="692696"/>
          </a:xfrm>
        </p:grpSpPr>
        <p:grpSp>
          <p:nvGrpSpPr>
            <p:cNvPr id="7" name="6 Grupo"/>
            <p:cNvGrpSpPr/>
            <p:nvPr/>
          </p:nvGrpSpPr>
          <p:grpSpPr>
            <a:xfrm>
              <a:off x="4816497" y="0"/>
              <a:ext cx="4219999" cy="692696"/>
              <a:chOff x="4816497" y="0"/>
              <a:chExt cx="4219999" cy="692696"/>
            </a:xfrm>
          </p:grpSpPr>
          <p:pic>
            <p:nvPicPr>
              <p:cNvPr id="9" name="8 Imagen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6497" y="0"/>
                <a:ext cx="1224135" cy="692696"/>
              </a:xfrm>
              <a:prstGeom prst="rect">
                <a:avLst/>
              </a:prstGeom>
            </p:spPr>
          </p:pic>
          <p:sp>
            <p:nvSpPr>
              <p:cNvPr id="10" name="9 CuadroTexto"/>
              <p:cNvSpPr txBox="1"/>
              <p:nvPr/>
            </p:nvSpPr>
            <p:spPr>
              <a:xfrm>
                <a:off x="6033928" y="96536"/>
                <a:ext cx="30025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Instituto de Administración Pública de Veracruz A.C</a:t>
                </a:r>
                <a:r>
                  <a:rPr lang="es-MX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s-MX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8" name="7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8" y="11078"/>
              <a:ext cx="1799117" cy="6816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391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601906"/>
              </p:ext>
            </p:extLst>
          </p:nvPr>
        </p:nvGraphicFramePr>
        <p:xfrm>
          <a:off x="91530" y="908722"/>
          <a:ext cx="8872959" cy="5559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384"/>
                <a:gridCol w="994384"/>
                <a:gridCol w="5201389"/>
                <a:gridCol w="1682802"/>
              </a:tblGrid>
              <a:tr h="796831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ART. (31 de dic. 2008)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ART. (12 de nov. 2012)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¿QUÉ HACER?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¿QUIÉN?</a:t>
                      </a:r>
                      <a:endParaRPr lang="es-ES" sz="1400" dirty="0"/>
                    </a:p>
                  </a:txBody>
                  <a:tcPr anchor="ctr"/>
                </a:tc>
              </a:tr>
              <a:tr h="564422">
                <a:tc>
                  <a:txBody>
                    <a:bodyPr/>
                    <a:lstStyle/>
                    <a:p>
                      <a:r>
                        <a:rPr lang="es-MX" sz="1400" b="1" dirty="0" smtClean="0"/>
                        <a:t>57</a:t>
                      </a:r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b="1" dirty="0" smtClean="0"/>
                        <a:t>85</a:t>
                      </a:r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b="1" dirty="0" smtClean="0"/>
                        <a:t>Sancionar administrativamente </a:t>
                      </a:r>
                      <a:r>
                        <a:rPr lang="es-MX" sz="1400" b="0" dirty="0" smtClean="0"/>
                        <a:t>a los servidores públicos en los siguientes supuestos:</a:t>
                      </a:r>
                      <a:endParaRPr lang="es-ES" sz="1400" b="0" dirty="0"/>
                    </a:p>
                  </a:txBody>
                  <a:tcPr anchor="ctr"/>
                </a:tc>
                <a:tc rowSpan="8">
                  <a:txBody>
                    <a:bodyPr/>
                    <a:lstStyle/>
                    <a:p>
                      <a:pPr algn="just"/>
                      <a:r>
                        <a:rPr lang="es-MX" sz="1400" b="1" dirty="0" smtClean="0"/>
                        <a:t>Las Leyes Federales y Estatales de Responsabilidades Administrativas. La disposiciones</a:t>
                      </a:r>
                      <a:r>
                        <a:rPr lang="es-MX" sz="1400" b="1" baseline="0" dirty="0" smtClean="0"/>
                        <a:t> aplicables en términos de la Constitución Política de los Estados Unidos Mexicanos y las Locales</a:t>
                      </a:r>
                      <a:endParaRPr lang="es-ES" sz="1400" b="1" dirty="0"/>
                    </a:p>
                  </a:txBody>
                  <a:tcPr anchor="ctr"/>
                </a:tc>
              </a:tr>
              <a:tr h="564422">
                <a:tc>
                  <a:txBody>
                    <a:bodyPr/>
                    <a:lstStyle/>
                    <a:p>
                      <a:r>
                        <a:rPr lang="es-MX" sz="1400" b="1" dirty="0" smtClean="0"/>
                        <a:t>57-I</a:t>
                      </a:r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b="1" dirty="0" smtClean="0"/>
                        <a:t>85-I</a:t>
                      </a:r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b="1" dirty="0" smtClean="0"/>
                        <a:t>Omitan realizar los registros </a:t>
                      </a:r>
                      <a:r>
                        <a:rPr lang="es-MX" sz="1400" b="0" dirty="0" smtClean="0"/>
                        <a:t>contables y </a:t>
                      </a:r>
                      <a:r>
                        <a:rPr lang="es-MX" sz="1400" b="1" dirty="0" smtClean="0"/>
                        <a:t>difundir la información </a:t>
                      </a:r>
                      <a:r>
                        <a:rPr lang="es-MX" sz="1400" b="0" dirty="0" smtClean="0"/>
                        <a:t>financiera</a:t>
                      </a:r>
                      <a:r>
                        <a:rPr lang="es-MX" sz="1400" b="1" dirty="0" smtClean="0"/>
                        <a:t>, </a:t>
                      </a:r>
                      <a:endParaRPr lang="es-ES" sz="14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ES" sz="1000" dirty="0"/>
                    </a:p>
                  </a:txBody>
                  <a:tcPr/>
                </a:tc>
              </a:tr>
              <a:tr h="564422">
                <a:tc>
                  <a:txBody>
                    <a:bodyPr/>
                    <a:lstStyle/>
                    <a:p>
                      <a:r>
                        <a:rPr lang="es-MX" sz="1400" b="1" dirty="0" smtClean="0"/>
                        <a:t>57-II</a:t>
                      </a:r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b="1" dirty="0" smtClean="0"/>
                        <a:t>85-II</a:t>
                      </a:r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>
                        <a:buAutoNum type="alphaLcParenR"/>
                      </a:pPr>
                      <a:r>
                        <a:rPr lang="es-MX" sz="1400" b="1" dirty="0" smtClean="0"/>
                        <a:t>Omitan o alteren documentos o registros contables.</a:t>
                      </a:r>
                    </a:p>
                    <a:p>
                      <a:pPr marL="228600" indent="-228600">
                        <a:buAutoNum type="alphaLcParenR"/>
                      </a:pPr>
                      <a:r>
                        <a:rPr lang="es-MX" sz="1400" b="1" dirty="0" smtClean="0"/>
                        <a:t>Incumplan con la obligación de difundir</a:t>
                      </a:r>
                      <a:r>
                        <a:rPr lang="es-MX" sz="1400" b="1" baseline="0" dirty="0" smtClean="0"/>
                        <a:t> la información financiera</a:t>
                      </a:r>
                      <a:endParaRPr lang="es-ES" sz="14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ES" sz="1000" dirty="0"/>
                    </a:p>
                  </a:txBody>
                  <a:tcPr/>
                </a:tc>
              </a:tr>
              <a:tr h="564422">
                <a:tc>
                  <a:txBody>
                    <a:bodyPr/>
                    <a:lstStyle/>
                    <a:p>
                      <a:r>
                        <a:rPr lang="es-MX" sz="1400" b="1" dirty="0" smtClean="0"/>
                        <a:t>57-III</a:t>
                      </a:r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b="1" dirty="0" smtClean="0"/>
                        <a:t>85-III</a:t>
                      </a:r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b="1" dirty="0" smtClean="0"/>
                        <a:t>No realizar los registros presupuestarios y contables como lo pide</a:t>
                      </a:r>
                      <a:r>
                        <a:rPr lang="es-MX" sz="1400" b="1" baseline="0" dirty="0" smtClean="0"/>
                        <a:t> la Ley y demás disposiciones, </a:t>
                      </a:r>
                      <a:r>
                        <a:rPr lang="es-MX" sz="1400" b="0" baseline="0" dirty="0" smtClean="0"/>
                        <a:t>con información confiable y veraz.</a:t>
                      </a:r>
                      <a:endParaRPr lang="es-ES" sz="1400" b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ES" sz="1000" dirty="0"/>
                    </a:p>
                  </a:txBody>
                  <a:tcPr/>
                </a:tc>
              </a:tr>
              <a:tr h="796831">
                <a:tc>
                  <a:txBody>
                    <a:bodyPr/>
                    <a:lstStyle/>
                    <a:p>
                      <a:r>
                        <a:rPr lang="es-MX" sz="1400" b="1" dirty="0" smtClean="0"/>
                        <a:t>57-IV</a:t>
                      </a:r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b="1" dirty="0" smtClean="0"/>
                        <a:t>85-IV</a:t>
                      </a:r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b="1" dirty="0" smtClean="0"/>
                        <a:t>Cuando tengan conocimiento </a:t>
                      </a:r>
                      <a:r>
                        <a:rPr lang="es-MX" sz="1400" b="0" dirty="0" smtClean="0"/>
                        <a:t>de alteración o falsedad de documentación o información</a:t>
                      </a:r>
                      <a:r>
                        <a:rPr lang="es-MX" sz="1400" b="1" dirty="0" smtClean="0"/>
                        <a:t> y no lo </a:t>
                      </a:r>
                      <a:r>
                        <a:rPr lang="es-MX" sz="1400" b="1" baseline="0" dirty="0" smtClean="0"/>
                        <a:t> eviten o no lo hagan de conocimiento superior, y</a:t>
                      </a:r>
                      <a:endParaRPr lang="es-ES" sz="14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ES" sz="1000" dirty="0"/>
                    </a:p>
                  </a:txBody>
                  <a:tcPr/>
                </a:tc>
              </a:tr>
              <a:tr h="564422">
                <a:tc>
                  <a:txBody>
                    <a:bodyPr/>
                    <a:lstStyle/>
                    <a:p>
                      <a:r>
                        <a:rPr lang="es-MX" sz="1400" b="1" dirty="0" smtClean="0"/>
                        <a:t>57-V</a:t>
                      </a:r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b="1" dirty="0" smtClean="0"/>
                        <a:t>85-V</a:t>
                      </a:r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b="1" dirty="0" smtClean="0"/>
                        <a:t>No tener o no conservar la documentación comprobatoria del patrimonio, ingresos y egresos.</a:t>
                      </a:r>
                      <a:endParaRPr lang="es-ES" sz="14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ES" sz="1000" dirty="0"/>
                    </a:p>
                  </a:txBody>
                  <a:tcPr/>
                </a:tc>
              </a:tr>
              <a:tr h="564422">
                <a:tc>
                  <a:txBody>
                    <a:bodyPr/>
                    <a:lstStyle/>
                    <a:p>
                      <a:r>
                        <a:rPr lang="es-MX" sz="1400" b="1" dirty="0" smtClean="0"/>
                        <a:t>57- U.P.</a:t>
                      </a:r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b="1" dirty="0" smtClean="0"/>
                        <a:t>85-U.P.</a:t>
                      </a:r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b="0" dirty="0" smtClean="0"/>
                        <a:t>Las sanciones administrativas se impondrán</a:t>
                      </a:r>
                      <a:r>
                        <a:rPr lang="es-MX" sz="1400" b="0" baseline="0" dirty="0" smtClean="0"/>
                        <a:t> </a:t>
                      </a:r>
                      <a:r>
                        <a:rPr lang="es-MX" sz="1400" b="1" baseline="0" dirty="0" smtClean="0"/>
                        <a:t>sin menoscabo de las de carácter político, penal o civil</a:t>
                      </a:r>
                      <a:endParaRPr lang="es-ES" sz="14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ES" sz="1000" dirty="0"/>
                    </a:p>
                  </a:txBody>
                  <a:tcPr/>
                </a:tc>
              </a:tr>
              <a:tr h="564422">
                <a:tc>
                  <a:txBody>
                    <a:bodyPr/>
                    <a:lstStyle/>
                    <a:p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600" b="1" dirty="0" smtClean="0">
                          <a:solidFill>
                            <a:srgbClr val="00B050"/>
                          </a:solidFill>
                        </a:rPr>
                        <a:t>86</a:t>
                      </a:r>
                      <a:endParaRPr lang="es-ES" sz="16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600" b="1" dirty="0" smtClean="0">
                          <a:solidFill>
                            <a:srgbClr val="00B050"/>
                          </a:solidFill>
                        </a:rPr>
                        <a:t>Pena de 2 a 7 años de prisión y, Multa de 1,000</a:t>
                      </a:r>
                      <a:r>
                        <a:rPr lang="es-MX" sz="1600" b="1" baseline="0" dirty="0" smtClean="0">
                          <a:solidFill>
                            <a:srgbClr val="00B050"/>
                          </a:solidFill>
                        </a:rPr>
                        <a:t> a 500,000  SMGDF. Por las fracciones II y IV del Artículo 85.</a:t>
                      </a:r>
                      <a:endParaRPr lang="es-ES" sz="16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E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91530" y="301298"/>
            <a:ext cx="5256584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TITULO SEXTO.- De las sanciones.- CAPÍTULO ÚNICO</a:t>
            </a:r>
            <a:endParaRPr lang="es-ES" b="1" dirty="0"/>
          </a:p>
        </p:txBody>
      </p:sp>
      <p:grpSp>
        <p:nvGrpSpPr>
          <p:cNvPr id="6" name="5 Grupo"/>
          <p:cNvGrpSpPr/>
          <p:nvPr/>
        </p:nvGrpSpPr>
        <p:grpSpPr>
          <a:xfrm>
            <a:off x="5550396" y="63674"/>
            <a:ext cx="3594620" cy="595091"/>
            <a:chOff x="5550396" y="63674"/>
            <a:chExt cx="3594620" cy="595091"/>
          </a:xfrm>
        </p:grpSpPr>
        <p:pic>
          <p:nvPicPr>
            <p:cNvPr id="7" name="6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0396" y="63674"/>
              <a:ext cx="1051647" cy="595091"/>
            </a:xfrm>
            <a:prstGeom prst="rect">
              <a:avLst/>
            </a:prstGeom>
          </p:spPr>
        </p:pic>
        <p:sp>
          <p:nvSpPr>
            <p:cNvPr id="8" name="7 CuadroTexto"/>
            <p:cNvSpPr txBox="1"/>
            <p:nvPr/>
          </p:nvSpPr>
          <p:spPr>
            <a:xfrm>
              <a:off x="6588224" y="116632"/>
              <a:ext cx="2556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Instituto de Administración Pública de Veracruz A.C</a:t>
              </a:r>
              <a:r>
                <a:rPr lang="es-MX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335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255865862"/>
              </p:ext>
            </p:extLst>
          </p:nvPr>
        </p:nvGraphicFramePr>
        <p:xfrm>
          <a:off x="107504" y="44624"/>
          <a:ext cx="5256584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486369"/>
              </p:ext>
            </p:extLst>
          </p:nvPr>
        </p:nvGraphicFramePr>
        <p:xfrm>
          <a:off x="107504" y="836712"/>
          <a:ext cx="8928992" cy="5801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8064896"/>
              </a:tblGrid>
              <a:tr h="431593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Primero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Vigencia 1 de enero de 2013.</a:t>
                      </a:r>
                      <a:endParaRPr lang="es-MX" sz="1600" dirty="0"/>
                    </a:p>
                  </a:txBody>
                  <a:tcPr anchor="ctr"/>
                </a:tc>
              </a:tr>
              <a:tr h="431593"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/>
                        <a:t>Segundo</a:t>
                      </a:r>
                      <a:endParaRPr lang="es-MX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/>
                        <a:t>Se deroga </a:t>
                      </a:r>
                      <a:r>
                        <a:rPr lang="es-ES" sz="1600" dirty="0" smtClean="0"/>
                        <a:t>todo </a:t>
                      </a:r>
                      <a:r>
                        <a:rPr lang="es-ES" sz="1600" b="1" dirty="0" smtClean="0"/>
                        <a:t>lo que se oponga</a:t>
                      </a:r>
                      <a:r>
                        <a:rPr lang="es-ES" sz="1600" dirty="0" smtClean="0"/>
                        <a:t>.</a:t>
                      </a:r>
                      <a:endParaRPr lang="es-MX" sz="1600" dirty="0"/>
                    </a:p>
                  </a:txBody>
                  <a:tcPr anchor="ctr"/>
                </a:tc>
              </a:tr>
              <a:tr h="431593"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/>
                        <a:t>Tercero</a:t>
                      </a:r>
                      <a:endParaRPr lang="es-MX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solidFill>
                            <a:srgbClr val="FF0000"/>
                          </a:solidFill>
                        </a:rPr>
                        <a:t>Los entes públicos </a:t>
                      </a:r>
                      <a:r>
                        <a:rPr lang="es-ES" sz="1600" b="1" dirty="0" smtClean="0"/>
                        <a:t>180 días </a:t>
                      </a:r>
                      <a:r>
                        <a:rPr lang="es-ES" sz="1600" dirty="0" smtClean="0"/>
                        <a:t>de plazo </a:t>
                      </a:r>
                      <a:r>
                        <a:rPr lang="es-ES" sz="1600" b="1" dirty="0" smtClean="0"/>
                        <a:t>para realizar reformas a la normatividad local.</a:t>
                      </a:r>
                      <a:endParaRPr lang="es-MX" sz="1600" b="1" dirty="0"/>
                    </a:p>
                  </a:txBody>
                  <a:tcPr anchor="ctr"/>
                </a:tc>
              </a:tr>
              <a:tr h="431593"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/>
                        <a:t>Cuarto</a:t>
                      </a:r>
                      <a:endParaRPr lang="es-MX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solidFill>
                            <a:srgbClr val="FF0000"/>
                          </a:solidFill>
                        </a:rPr>
                        <a:t>El CONAC </a:t>
                      </a:r>
                      <a:r>
                        <a:rPr lang="es-ES" sz="1600" dirty="0" smtClean="0"/>
                        <a:t>tiene hasta </a:t>
                      </a:r>
                      <a:r>
                        <a:rPr lang="es-ES" sz="1600" b="1" dirty="0" smtClean="0"/>
                        <a:t>febrero de 2013 para emitir normas y formatos</a:t>
                      </a:r>
                      <a:r>
                        <a:rPr lang="es-ES" sz="1600" dirty="0" smtClean="0"/>
                        <a:t> para el TITULO QUINTO.</a:t>
                      </a:r>
                      <a:endParaRPr lang="es-MX" sz="1600" dirty="0"/>
                    </a:p>
                  </a:txBody>
                  <a:tcPr anchor="ctr"/>
                </a:tc>
              </a:tr>
              <a:tr h="638521"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/>
                        <a:t>Cuarto</a:t>
                      </a:r>
                      <a:endParaRPr lang="es-MX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solidFill>
                            <a:srgbClr val="FF0000"/>
                          </a:solidFill>
                        </a:rPr>
                        <a:t>Los Entes Públicos </a:t>
                      </a:r>
                      <a:r>
                        <a:rPr lang="es-ES" sz="1600" dirty="0" smtClean="0"/>
                        <a:t>presentarán de manera progresiva </a:t>
                      </a:r>
                      <a:r>
                        <a:rPr lang="es-ES" sz="1600" b="1" dirty="0" smtClean="0"/>
                        <a:t>a mas tardar el 31 de diciembre de 2013, la información prevista. </a:t>
                      </a:r>
                      <a:r>
                        <a:rPr lang="es-ES" sz="1600" b="1" dirty="0" smtClean="0">
                          <a:solidFill>
                            <a:srgbClr val="FF0000"/>
                          </a:solidFill>
                        </a:rPr>
                        <a:t>Municipios, previo permiso del CONAC, 2014 ó 2015.</a:t>
                      </a:r>
                      <a:endParaRPr lang="es-MX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431593"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/>
                        <a:t>Quinto</a:t>
                      </a:r>
                      <a:endParaRPr lang="es-MX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/>
                        <a:t>Los seis años comienzan a partir del 2013</a:t>
                      </a:r>
                      <a:endParaRPr lang="es-MX" sz="1600" b="1" dirty="0"/>
                    </a:p>
                  </a:txBody>
                  <a:tcPr anchor="ctr"/>
                </a:tc>
              </a:tr>
              <a:tr h="904572"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/>
                        <a:t>Sexto</a:t>
                      </a:r>
                      <a:endParaRPr lang="es-MX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600" b="1" dirty="0" smtClean="0">
                          <a:solidFill>
                            <a:srgbClr val="FF0000"/>
                          </a:solidFill>
                        </a:rPr>
                        <a:t>El Congreso de la Unión</a:t>
                      </a:r>
                      <a:r>
                        <a:rPr lang="es-MX" sz="16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s-MX" sz="1600" b="1" dirty="0" smtClean="0">
                          <a:solidFill>
                            <a:schemeClr val="tx1"/>
                          </a:solidFill>
                        </a:rPr>
                        <a:t>en un plazo no mayor a un año</a:t>
                      </a:r>
                      <a:r>
                        <a:rPr lang="es-MX" sz="1600" b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s-MX" sz="1600" b="0" baseline="0" dirty="0" smtClean="0">
                          <a:solidFill>
                            <a:schemeClr val="tx1"/>
                          </a:solidFill>
                        </a:rPr>
                        <a:t> aprobará las modificaciones al marco jurídico </a:t>
                      </a:r>
                      <a:r>
                        <a:rPr lang="es-MX" sz="1600" b="1" baseline="0" dirty="0" smtClean="0">
                          <a:solidFill>
                            <a:schemeClr val="tx1"/>
                          </a:solidFill>
                        </a:rPr>
                        <a:t>para reformar los registros de la deuda pública </a:t>
                      </a:r>
                      <a:r>
                        <a:rPr lang="es-MX" sz="1600" b="0" baseline="0" dirty="0" smtClean="0">
                          <a:solidFill>
                            <a:schemeClr val="tx1"/>
                          </a:solidFill>
                        </a:rPr>
                        <a:t>de la </a:t>
                      </a:r>
                      <a:r>
                        <a:rPr lang="es-MX" sz="1600" b="1" baseline="0" dirty="0" smtClean="0">
                          <a:solidFill>
                            <a:srgbClr val="FF0000"/>
                          </a:solidFill>
                        </a:rPr>
                        <a:t>Federación</a:t>
                      </a:r>
                      <a:r>
                        <a:rPr lang="es-MX" sz="1600" b="0" baseline="0" dirty="0" smtClean="0">
                          <a:solidFill>
                            <a:schemeClr val="tx1"/>
                          </a:solidFill>
                        </a:rPr>
                        <a:t>, las </a:t>
                      </a:r>
                      <a:r>
                        <a:rPr lang="es-MX" sz="1600" b="1" baseline="0" dirty="0" smtClean="0">
                          <a:solidFill>
                            <a:srgbClr val="FF0000"/>
                          </a:solidFill>
                        </a:rPr>
                        <a:t>Entidades Federativas</a:t>
                      </a:r>
                      <a:r>
                        <a:rPr lang="es-MX" sz="1600" b="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MX" sz="1600" b="0" baseline="0" dirty="0" smtClean="0">
                          <a:solidFill>
                            <a:schemeClr val="tx1"/>
                          </a:solidFill>
                        </a:rPr>
                        <a:t>y </a:t>
                      </a:r>
                      <a:r>
                        <a:rPr lang="es-MX" sz="1600" b="1" baseline="0" dirty="0" smtClean="0">
                          <a:solidFill>
                            <a:srgbClr val="FF0000"/>
                          </a:solidFill>
                        </a:rPr>
                        <a:t>Municipios</a:t>
                      </a:r>
                      <a:endParaRPr lang="es-MX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638521"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/>
                        <a:t>Séptimo</a:t>
                      </a:r>
                      <a:endParaRPr lang="es-MX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solidFill>
                            <a:srgbClr val="FF0000"/>
                          </a:solidFill>
                        </a:rPr>
                        <a:t>El CONAC </a:t>
                      </a:r>
                      <a:r>
                        <a:rPr lang="es-ES" sz="1600" b="1" dirty="0" smtClean="0">
                          <a:solidFill>
                            <a:schemeClr val="tx1"/>
                          </a:solidFill>
                        </a:rPr>
                        <a:t>enviará</a:t>
                      </a:r>
                      <a:r>
                        <a:rPr lang="es-ES" sz="1600" b="0" dirty="0" smtClean="0">
                          <a:solidFill>
                            <a:schemeClr val="tx1"/>
                          </a:solidFill>
                        </a:rPr>
                        <a:t> al Congreso de la Unión un</a:t>
                      </a: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600" b="1" baseline="0" dirty="0" smtClean="0">
                          <a:solidFill>
                            <a:schemeClr val="tx1"/>
                          </a:solidFill>
                        </a:rPr>
                        <a:t>Diagnostico</a:t>
                      </a: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</a:rPr>
                        <a:t> del estado </a:t>
                      </a:r>
                      <a:r>
                        <a:rPr lang="es-ES" sz="1600" b="1" baseline="0" dirty="0" smtClean="0">
                          <a:solidFill>
                            <a:schemeClr val="tx1"/>
                          </a:solidFill>
                        </a:rPr>
                        <a:t>de avance del cumplimiento de la Ley </a:t>
                      </a: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</a:rPr>
                        <a:t>y un </a:t>
                      </a:r>
                      <a:r>
                        <a:rPr lang="es-ES" sz="1600" b="1" baseline="0" dirty="0" smtClean="0">
                          <a:solidFill>
                            <a:schemeClr val="tx1"/>
                          </a:solidFill>
                        </a:rPr>
                        <a:t>Plan de Acciones para cumplir </a:t>
                      </a: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</a:rPr>
                        <a:t>con el cuarto transitorio de este decreto</a:t>
                      </a:r>
                      <a:r>
                        <a:rPr lang="es-ES" sz="1600" b="0" baseline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s-MX" sz="16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638521"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/>
                        <a:t>Octavo</a:t>
                      </a:r>
                      <a:endParaRPr lang="es-MX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solidFill>
                            <a:srgbClr val="FF0000"/>
                          </a:solidFill>
                        </a:rPr>
                        <a:t>La ASF</a:t>
                      </a:r>
                      <a:r>
                        <a:rPr lang="es-ES" sz="16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S" sz="1600" b="1" dirty="0" smtClean="0">
                          <a:solidFill>
                            <a:schemeClr val="tx1"/>
                          </a:solidFill>
                        </a:rPr>
                        <a:t>enviará </a:t>
                      </a:r>
                      <a:r>
                        <a:rPr lang="es-ES" sz="1600" dirty="0" smtClean="0">
                          <a:solidFill>
                            <a:schemeClr val="tx1"/>
                          </a:solidFill>
                        </a:rPr>
                        <a:t>al Congreso de la Unión </a:t>
                      </a:r>
                      <a:r>
                        <a:rPr lang="es-ES" sz="1600" b="1" dirty="0" smtClean="0">
                          <a:solidFill>
                            <a:schemeClr val="tx1"/>
                          </a:solidFill>
                        </a:rPr>
                        <a:t>un diagnostico de la opacidad </a:t>
                      </a:r>
                      <a:r>
                        <a:rPr lang="es-ES" sz="1600" dirty="0" smtClean="0">
                          <a:solidFill>
                            <a:schemeClr val="tx1"/>
                          </a:solidFill>
                        </a:rPr>
                        <a:t>en la ejecución del gasto federalizado y una propuesta de mejora regulatoria para transparentarlo.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38521"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/>
                        <a:t>Noveno</a:t>
                      </a:r>
                      <a:endParaRPr lang="es-MX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solidFill>
                            <a:srgbClr val="FF0000"/>
                          </a:solidFill>
                        </a:rPr>
                        <a:t>Las</a:t>
                      </a:r>
                      <a:r>
                        <a:rPr lang="es-ES" sz="1600" b="1" baseline="0" dirty="0" smtClean="0">
                          <a:solidFill>
                            <a:srgbClr val="FF0000"/>
                          </a:solidFill>
                        </a:rPr>
                        <a:t> entidades federativas</a:t>
                      </a:r>
                      <a:r>
                        <a:rPr lang="es-ES" sz="16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S" sz="1600" b="1" baseline="0" dirty="0" smtClean="0">
                          <a:solidFill>
                            <a:schemeClr val="tx1"/>
                          </a:solidFill>
                        </a:rPr>
                        <a:t>podrán presentar y difundir </a:t>
                      </a:r>
                      <a:r>
                        <a:rPr lang="es-ES" sz="1600" baseline="0" dirty="0" smtClean="0">
                          <a:solidFill>
                            <a:schemeClr val="tx1"/>
                          </a:solidFill>
                        </a:rPr>
                        <a:t>la información de los artículos 73 y 74 cuando </a:t>
                      </a:r>
                      <a:r>
                        <a:rPr lang="es-ES" sz="1600" b="1" baseline="0" dirty="0" smtClean="0">
                          <a:solidFill>
                            <a:schemeClr val="tx1"/>
                          </a:solidFill>
                        </a:rPr>
                        <a:t>la nómina </a:t>
                      </a:r>
                      <a:r>
                        <a:rPr lang="es-ES" sz="1600" baseline="0" dirty="0" smtClean="0">
                          <a:solidFill>
                            <a:schemeClr val="tx1"/>
                          </a:solidFill>
                        </a:rPr>
                        <a:t>se pague con transferencia </a:t>
                      </a:r>
                      <a:r>
                        <a:rPr lang="es-ES" sz="1600" b="1" baseline="0" dirty="0" smtClean="0">
                          <a:solidFill>
                            <a:schemeClr val="tx1"/>
                          </a:solidFill>
                        </a:rPr>
                        <a:t>electrónica</a:t>
                      </a:r>
                      <a:r>
                        <a:rPr lang="es-ES" sz="160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11" name="10 Grupo"/>
          <p:cNvGrpSpPr/>
          <p:nvPr/>
        </p:nvGrpSpPr>
        <p:grpSpPr>
          <a:xfrm>
            <a:off x="5550396" y="63674"/>
            <a:ext cx="3594620" cy="595091"/>
            <a:chOff x="5550396" y="63674"/>
            <a:chExt cx="3594620" cy="595091"/>
          </a:xfrm>
        </p:grpSpPr>
        <p:pic>
          <p:nvPicPr>
            <p:cNvPr id="12" name="11 Imagen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0396" y="63674"/>
              <a:ext cx="1051647" cy="595091"/>
            </a:xfrm>
            <a:prstGeom prst="rect">
              <a:avLst/>
            </a:prstGeom>
          </p:spPr>
        </p:pic>
        <p:sp>
          <p:nvSpPr>
            <p:cNvPr id="13" name="12 CuadroTexto"/>
            <p:cNvSpPr txBox="1"/>
            <p:nvPr/>
          </p:nvSpPr>
          <p:spPr>
            <a:xfrm>
              <a:off x="6588224" y="116632"/>
              <a:ext cx="2556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Instituto de Administración Pública de Veracruz A.C</a:t>
              </a:r>
              <a:r>
                <a:rPr lang="es-MX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253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274653"/>
              </p:ext>
            </p:extLst>
          </p:nvPr>
        </p:nvGraphicFramePr>
        <p:xfrm>
          <a:off x="179512" y="911142"/>
          <a:ext cx="4104456" cy="2732024"/>
        </p:xfrm>
        <a:graphic>
          <a:graphicData uri="http://schemas.openxmlformats.org/drawingml/2006/table">
            <a:tbl>
              <a:tblPr firstRow="1" firstCol="1" bandRow="1"/>
              <a:tblGrid>
                <a:gridCol w="1484764"/>
                <a:gridCol w="1184244"/>
                <a:gridCol w="1435448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Nombre del formato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Artículo específico de la L.G.C.G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 quiénes, les es de observancia obligatoria.</a:t>
                      </a:r>
                      <a:endParaRPr lang="es-E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511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Iniciativa de Ley de Ingresos para el Ejercicio Fiscal XXXX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Artículo 61, fracción I, incisos a y b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La Federación, las entidades federativas, los municipios, y en su caso, las demarcaciones territoriales del Distrito Federal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66361"/>
            <a:ext cx="4155794" cy="573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16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806094"/>
            <a:ext cx="4608512" cy="2368050"/>
          </a:xfrm>
          <a:prstGeom prst="rect">
            <a:avLst/>
          </a:prstGeom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99801"/>
              </p:ext>
            </p:extLst>
          </p:nvPr>
        </p:nvGraphicFramePr>
        <p:xfrm>
          <a:off x="179512" y="911142"/>
          <a:ext cx="4104456" cy="769112"/>
        </p:xfrm>
        <a:graphic>
          <a:graphicData uri="http://schemas.openxmlformats.org/drawingml/2006/table">
            <a:tbl>
              <a:tblPr firstRow="1" firstCol="1" bandRow="1"/>
              <a:tblGrid>
                <a:gridCol w="1484764"/>
                <a:gridCol w="1184244"/>
                <a:gridCol w="1435448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Nombre del formato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Artículo específico de la L.G.C.G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 quiénes, les es de observancia obligatoria.</a:t>
                      </a:r>
                      <a:endParaRPr lang="es-E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957396"/>
              </p:ext>
            </p:extLst>
          </p:nvPr>
        </p:nvGraphicFramePr>
        <p:xfrm>
          <a:off x="198004" y="1772816"/>
          <a:ext cx="4085964" cy="1962912"/>
        </p:xfrm>
        <a:graphic>
          <a:graphicData uri="http://schemas.openxmlformats.org/drawingml/2006/table">
            <a:tbl>
              <a:tblPr firstRow="1" firstCol="1" bandRow="1"/>
              <a:tblGrid>
                <a:gridCol w="1421668"/>
                <a:gridCol w="1224136"/>
                <a:gridCol w="1440160"/>
              </a:tblGrid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Proyecto del Presupuesto de Egresos para el Ejercicio Fiscal XXXX (Clasificador por Objeto del Gasto)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Artículo 61, fracción II, incisos a, b y c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La Federación, las </a:t>
                      </a:r>
                      <a:r>
                        <a:rPr lang="es-MX" sz="1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entidades federativas, los municipios, </a:t>
                      </a:r>
                      <a:r>
                        <a:rPr lang="es-MX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y en su caso, las demarcaciones territoriales del Distrito Federal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1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908719"/>
            <a:ext cx="4685116" cy="28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1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26565"/>
            <a:ext cx="4536504" cy="2323089"/>
          </a:xfrm>
          <a:prstGeom prst="rect">
            <a:avLst/>
          </a:prstGeom>
        </p:spPr>
      </p:pic>
      <p:pic>
        <p:nvPicPr>
          <p:cNvPr id="10" name="9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571" y="3645024"/>
            <a:ext cx="5316518" cy="2952328"/>
          </a:xfrm>
          <a:prstGeom prst="rect">
            <a:avLst/>
          </a:prstGeom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874958"/>
              </p:ext>
            </p:extLst>
          </p:nvPr>
        </p:nvGraphicFramePr>
        <p:xfrm>
          <a:off x="179511" y="836712"/>
          <a:ext cx="8663207" cy="504056"/>
        </p:xfrm>
        <a:graphic>
          <a:graphicData uri="http://schemas.openxmlformats.org/drawingml/2006/table">
            <a:tbl>
              <a:tblPr firstRow="1" firstCol="1" bandRow="1"/>
              <a:tblGrid>
                <a:gridCol w="3133866"/>
                <a:gridCol w="2499565"/>
                <a:gridCol w="3029776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Nombre del formato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Artículo específico de la L.G.C.G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 quiénes, les es de observancia obligatoria.</a:t>
                      </a:r>
                      <a:endParaRPr lang="es-E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174303"/>
              </p:ext>
            </p:extLst>
          </p:nvPr>
        </p:nvGraphicFramePr>
        <p:xfrm>
          <a:off x="179512" y="1412776"/>
          <a:ext cx="8764306" cy="827723"/>
        </p:xfrm>
        <a:graphic>
          <a:graphicData uri="http://schemas.openxmlformats.org/drawingml/2006/table">
            <a:tbl>
              <a:tblPr firstRow="1" firstCol="1" bandRow="1"/>
              <a:tblGrid>
                <a:gridCol w="3096344"/>
                <a:gridCol w="2520280"/>
                <a:gridCol w="3147682"/>
              </a:tblGrid>
              <a:tr h="6480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Origen de los Ingresos y ¿En qué se gasta?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Artículo 62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La Federación, las </a:t>
                      </a:r>
                      <a:r>
                        <a:rPr lang="es-MX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entidades federativas, los municipios</a:t>
                      </a:r>
                      <a:r>
                        <a:rPr lang="es-MX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, y en su caso, las demarcaciones territoriales del Distrito Federal.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409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72" y="2996952"/>
            <a:ext cx="8811855" cy="3528392"/>
          </a:xfrm>
          <a:prstGeom prst="rect">
            <a:avLst/>
          </a:prstGeom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453609"/>
              </p:ext>
            </p:extLst>
          </p:nvPr>
        </p:nvGraphicFramePr>
        <p:xfrm>
          <a:off x="179511" y="836712"/>
          <a:ext cx="8772611" cy="504056"/>
        </p:xfrm>
        <a:graphic>
          <a:graphicData uri="http://schemas.openxmlformats.org/drawingml/2006/table">
            <a:tbl>
              <a:tblPr firstRow="1" firstCol="1" bandRow="1"/>
              <a:tblGrid>
                <a:gridCol w="3173443"/>
                <a:gridCol w="2531130"/>
                <a:gridCol w="3068038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Nombre del formato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Artículo específico de la L.G.C.G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 quiénes, les es de observancia obligatoria.</a:t>
                      </a:r>
                      <a:endParaRPr lang="es-E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091077"/>
              </p:ext>
            </p:extLst>
          </p:nvPr>
        </p:nvGraphicFramePr>
        <p:xfrm>
          <a:off x="215516" y="1484784"/>
          <a:ext cx="8728302" cy="864096"/>
        </p:xfrm>
        <a:graphic>
          <a:graphicData uri="http://schemas.openxmlformats.org/drawingml/2006/table">
            <a:tbl>
              <a:tblPr firstRow="1" firstCol="1" bandRow="1"/>
              <a:tblGrid>
                <a:gridCol w="3132348"/>
                <a:gridCol w="2520280"/>
                <a:gridCol w="3075674"/>
              </a:tblGrid>
              <a:tr h="8640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Calendario de Ingresos del Ejercicio Fiscal XXXX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Artículo 66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Las Secretarias de finanzas o sus equivalentes de las </a:t>
                      </a:r>
                      <a:r>
                        <a:rPr lang="es-MX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entidades federativas</a:t>
                      </a:r>
                      <a:r>
                        <a:rPr lang="es-MX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, así como </a:t>
                      </a:r>
                      <a:r>
                        <a:rPr lang="es-MX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las tesorerías de los municipios.</a:t>
                      </a:r>
                      <a:endParaRPr lang="es-E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62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31350"/>
            <a:ext cx="8692298" cy="3766002"/>
          </a:xfrm>
          <a:prstGeom prst="rect">
            <a:avLst/>
          </a:prstGeom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26172"/>
              </p:ext>
            </p:extLst>
          </p:nvPr>
        </p:nvGraphicFramePr>
        <p:xfrm>
          <a:off x="179511" y="836712"/>
          <a:ext cx="8772611" cy="504056"/>
        </p:xfrm>
        <a:graphic>
          <a:graphicData uri="http://schemas.openxmlformats.org/drawingml/2006/table">
            <a:tbl>
              <a:tblPr firstRow="1" firstCol="1" bandRow="1"/>
              <a:tblGrid>
                <a:gridCol w="3173443"/>
                <a:gridCol w="2531130"/>
                <a:gridCol w="3068038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Nombre del formato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Artículo específico de la L.G.C.G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 quiénes, les es de observancia obligatoria.</a:t>
                      </a:r>
                      <a:endParaRPr lang="es-E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586688"/>
              </p:ext>
            </p:extLst>
          </p:nvPr>
        </p:nvGraphicFramePr>
        <p:xfrm>
          <a:off x="179512" y="1412776"/>
          <a:ext cx="8764306" cy="827723"/>
        </p:xfrm>
        <a:graphic>
          <a:graphicData uri="http://schemas.openxmlformats.org/drawingml/2006/table">
            <a:tbl>
              <a:tblPr firstRow="1" firstCol="1" bandRow="1"/>
              <a:tblGrid>
                <a:gridCol w="3168352"/>
                <a:gridCol w="2520280"/>
                <a:gridCol w="3075674"/>
              </a:tblGrid>
              <a:tr h="5561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Calendario de Presupuesto de Egresos del Ejercicio Fiscal XXXX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Artículo 66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Las Secretarias de finanzas o sus equivalentes de las </a:t>
                      </a:r>
                      <a:r>
                        <a:rPr lang="es-MX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entidades federativas</a:t>
                      </a:r>
                      <a:r>
                        <a:rPr lang="es-MX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, así como </a:t>
                      </a:r>
                      <a:r>
                        <a:rPr lang="es-MX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las tesorerías de los municipios.</a:t>
                      </a:r>
                      <a:endParaRPr lang="es-E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343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3162838"/>
            <a:ext cx="8712967" cy="3362506"/>
          </a:xfrm>
          <a:prstGeom prst="rect">
            <a:avLst/>
          </a:prstGeom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472808"/>
              </p:ext>
            </p:extLst>
          </p:nvPr>
        </p:nvGraphicFramePr>
        <p:xfrm>
          <a:off x="179511" y="836712"/>
          <a:ext cx="8856985" cy="504056"/>
        </p:xfrm>
        <a:graphic>
          <a:graphicData uri="http://schemas.openxmlformats.org/drawingml/2006/table">
            <a:tbl>
              <a:tblPr firstRow="1" firstCol="1" bandRow="1"/>
              <a:tblGrid>
                <a:gridCol w="2664297"/>
                <a:gridCol w="1728192"/>
                <a:gridCol w="4464496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Nombre del formato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Artículo específico de la L.G.C.G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 quiénes, les es de observancia obligatoria.</a:t>
                      </a:r>
                      <a:endParaRPr lang="es-E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665778"/>
              </p:ext>
            </p:extLst>
          </p:nvPr>
        </p:nvGraphicFramePr>
        <p:xfrm>
          <a:off x="179512" y="1412776"/>
          <a:ext cx="8856984" cy="1682496"/>
        </p:xfrm>
        <a:graphic>
          <a:graphicData uri="http://schemas.openxmlformats.org/drawingml/2006/table">
            <a:tbl>
              <a:tblPr firstRow="1" firstCol="1" bandRow="1"/>
              <a:tblGrid>
                <a:gridCol w="2664296"/>
                <a:gridCol w="1728192"/>
                <a:gridCol w="4464496"/>
              </a:tblGrid>
              <a:tr h="14829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Montos pagados por ayudas y subsidios</a:t>
                      </a:r>
                      <a:endParaRPr lang="es-E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Período (trimestre XXXX del año XXXX)</a:t>
                      </a:r>
                      <a:endParaRPr lang="es-E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Artículo 67</a:t>
                      </a:r>
                      <a:endParaRPr lang="es-E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Los poderes Ejecutivo, Legislativo y judicial de la Federación y de las entidades federativas; </a:t>
                      </a:r>
                      <a:r>
                        <a:rPr lang="es-MX" sz="1200" b="1" dirty="0">
                          <a:effectLst/>
                          <a:highlight>
                            <a:srgbClr val="FFFF00"/>
                          </a:highligh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entes autónomos de la Federación</a:t>
                      </a:r>
                      <a:r>
                        <a:rPr lang="es-MX" sz="12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s-MX" sz="1200" b="1" dirty="0">
                          <a:effectLst/>
                          <a:highlight>
                            <a:srgbClr val="FFFF00"/>
                          </a:highligh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y de las entidades federativas</a:t>
                      </a:r>
                      <a:r>
                        <a:rPr lang="es-MX" sz="12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; ayuntamientos de los municipios; órganos político-administrativos de las demarcaciones territoriales del Distrito Federal; y las entidades de la administración pública paraestatal, ya sean federales, estatales o municipales.</a:t>
                      </a:r>
                      <a:endParaRPr lang="es-E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993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0" t="18651" r="14734" b="51519"/>
          <a:stretch/>
        </p:blipFill>
        <p:spPr bwMode="auto">
          <a:xfrm>
            <a:off x="289217" y="836712"/>
            <a:ext cx="8669863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10"/>
          <a:stretch/>
        </p:blipFill>
        <p:spPr bwMode="auto">
          <a:xfrm>
            <a:off x="683569" y="3068960"/>
            <a:ext cx="797623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3 Grupo"/>
          <p:cNvGrpSpPr/>
          <p:nvPr/>
        </p:nvGrpSpPr>
        <p:grpSpPr>
          <a:xfrm>
            <a:off x="5258" y="0"/>
            <a:ext cx="9031238" cy="692696"/>
            <a:chOff x="5258" y="0"/>
            <a:chExt cx="9031238" cy="692696"/>
          </a:xfrm>
        </p:grpSpPr>
        <p:grpSp>
          <p:nvGrpSpPr>
            <p:cNvPr id="5" name="4 Grupo"/>
            <p:cNvGrpSpPr/>
            <p:nvPr/>
          </p:nvGrpSpPr>
          <p:grpSpPr>
            <a:xfrm>
              <a:off x="4816497" y="0"/>
              <a:ext cx="4219999" cy="692696"/>
              <a:chOff x="4816497" y="0"/>
              <a:chExt cx="4219999" cy="692696"/>
            </a:xfrm>
          </p:grpSpPr>
          <p:pic>
            <p:nvPicPr>
              <p:cNvPr id="7" name="6 Imagen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6497" y="0"/>
                <a:ext cx="1224135" cy="692696"/>
              </a:xfrm>
              <a:prstGeom prst="rect">
                <a:avLst/>
              </a:prstGeom>
            </p:spPr>
          </p:pic>
          <p:sp>
            <p:nvSpPr>
              <p:cNvPr id="8" name="7 CuadroTexto"/>
              <p:cNvSpPr txBox="1"/>
              <p:nvPr/>
            </p:nvSpPr>
            <p:spPr>
              <a:xfrm>
                <a:off x="6033928" y="96536"/>
                <a:ext cx="30025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Instituto de Administración Pública de Veracruz A.C</a:t>
                </a:r>
                <a:r>
                  <a:rPr lang="es-MX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s-MX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6" name="5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8" y="11078"/>
              <a:ext cx="1799117" cy="6816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164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0" y="2780928"/>
            <a:ext cx="8878540" cy="3744416"/>
          </a:xfrm>
          <a:prstGeom prst="rect">
            <a:avLst/>
          </a:prstGeom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588508"/>
              </p:ext>
            </p:extLst>
          </p:nvPr>
        </p:nvGraphicFramePr>
        <p:xfrm>
          <a:off x="179511" y="836712"/>
          <a:ext cx="8856985" cy="504056"/>
        </p:xfrm>
        <a:graphic>
          <a:graphicData uri="http://schemas.openxmlformats.org/drawingml/2006/table">
            <a:tbl>
              <a:tblPr firstRow="1" firstCol="1" bandRow="1"/>
              <a:tblGrid>
                <a:gridCol w="3888433"/>
                <a:gridCol w="1800200"/>
                <a:gridCol w="3168352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Nombre del formato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Artículo específico de la L.G.C.G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 quiénes, les es de observancia obligatoria.</a:t>
                      </a:r>
                      <a:endParaRPr lang="es-E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51083"/>
              </p:ext>
            </p:extLst>
          </p:nvPr>
        </p:nvGraphicFramePr>
        <p:xfrm>
          <a:off x="179512" y="1412776"/>
          <a:ext cx="8856983" cy="1008112"/>
        </p:xfrm>
        <a:graphic>
          <a:graphicData uri="http://schemas.openxmlformats.org/drawingml/2006/table">
            <a:tbl>
              <a:tblPr firstRow="1" firstCol="1" bandRow="1"/>
              <a:tblGrid>
                <a:gridCol w="3888432"/>
                <a:gridCol w="1807209"/>
                <a:gridCol w="3161342"/>
              </a:tblGrid>
              <a:tr h="1008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Programas </a:t>
                      </a:r>
                      <a:r>
                        <a:rPr lang="es-MX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con recursos concurrente por orden de </a:t>
                      </a:r>
                      <a:r>
                        <a:rPr lang="es-MX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gobierno Período </a:t>
                      </a:r>
                      <a:r>
                        <a:rPr lang="es-MX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(trimestre XXXX del año XXXX)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Artículo 68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Las </a:t>
                      </a:r>
                      <a:r>
                        <a:rPr lang="es-MX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entidades federativas </a:t>
                      </a:r>
                      <a:r>
                        <a:rPr lang="es-MX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y </a:t>
                      </a:r>
                      <a:r>
                        <a:rPr lang="es-MX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en su caso, municipios</a:t>
                      </a:r>
                      <a:r>
                        <a:rPr lang="es-MX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y demarcaciones territoriales del Distrito Federal.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844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51105"/>
            <a:ext cx="7700364" cy="3474239"/>
          </a:xfrm>
          <a:prstGeom prst="rect">
            <a:avLst/>
          </a:prstGeom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431890"/>
              </p:ext>
            </p:extLst>
          </p:nvPr>
        </p:nvGraphicFramePr>
        <p:xfrm>
          <a:off x="179511" y="836712"/>
          <a:ext cx="8856985" cy="504056"/>
        </p:xfrm>
        <a:graphic>
          <a:graphicData uri="http://schemas.openxmlformats.org/drawingml/2006/table">
            <a:tbl>
              <a:tblPr firstRow="1" firstCol="1" bandRow="1"/>
              <a:tblGrid>
                <a:gridCol w="3888433"/>
                <a:gridCol w="1800200"/>
                <a:gridCol w="3168352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Nombre del formato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Artículo específico de la L.G.C.G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 quiénes, les es de observancia obligatoria.</a:t>
                      </a:r>
                      <a:endParaRPr lang="es-E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432996"/>
              </p:ext>
            </p:extLst>
          </p:nvPr>
        </p:nvGraphicFramePr>
        <p:xfrm>
          <a:off x="179512" y="1484785"/>
          <a:ext cx="8856983" cy="864095"/>
        </p:xfrm>
        <a:graphic>
          <a:graphicData uri="http://schemas.openxmlformats.org/drawingml/2006/table">
            <a:tbl>
              <a:tblPr firstRow="1" firstCol="1" bandRow="1"/>
              <a:tblGrid>
                <a:gridCol w="3888432"/>
                <a:gridCol w="1800200"/>
                <a:gridCol w="3168351"/>
              </a:tblGrid>
              <a:tr h="8640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Relación de cuentas bancarias productivas específicas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Período (anual)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Artículo 69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Los gobiernos de las </a:t>
                      </a:r>
                      <a:r>
                        <a:rPr lang="es-MX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entidades federativas, de los municipios</a:t>
                      </a:r>
                      <a:r>
                        <a:rPr lang="es-MX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y demarcaciones territoriales del Distrito Federal</a:t>
                      </a:r>
                      <a:r>
                        <a:rPr lang="es-MX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s-MX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743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63" y="3940741"/>
            <a:ext cx="8165193" cy="2584601"/>
          </a:xfrm>
          <a:prstGeom prst="rect">
            <a:avLst/>
          </a:prstGeom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05202"/>
              </p:ext>
            </p:extLst>
          </p:nvPr>
        </p:nvGraphicFramePr>
        <p:xfrm>
          <a:off x="179511" y="836712"/>
          <a:ext cx="8856985" cy="504056"/>
        </p:xfrm>
        <a:graphic>
          <a:graphicData uri="http://schemas.openxmlformats.org/drawingml/2006/table">
            <a:tbl>
              <a:tblPr firstRow="1" firstCol="1" bandRow="1"/>
              <a:tblGrid>
                <a:gridCol w="4464497"/>
                <a:gridCol w="1800200"/>
                <a:gridCol w="2592288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Nombre del formato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Artículo específico de la L.G.C.G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 quiénes, les es de observancia obligatoria.</a:t>
                      </a:r>
                      <a:endParaRPr lang="es-E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053097"/>
              </p:ext>
            </p:extLst>
          </p:nvPr>
        </p:nvGraphicFramePr>
        <p:xfrm>
          <a:off x="179512" y="1484785"/>
          <a:ext cx="8856983" cy="2376263"/>
        </p:xfrm>
        <a:graphic>
          <a:graphicData uri="http://schemas.openxmlformats.org/drawingml/2006/table">
            <a:tbl>
              <a:tblPr firstRow="1" firstCol="1" bandRow="1"/>
              <a:tblGrid>
                <a:gridCol w="4464496"/>
                <a:gridCol w="1800200"/>
                <a:gridCol w="2592287"/>
              </a:tblGrid>
              <a:tr h="23762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Materia de salud:</a:t>
                      </a:r>
                      <a:endParaRPr lang="es-E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+mj-lt"/>
                        <a:buAutoNum type="alphaLcParenR"/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Personal comisionado o con licencia</a:t>
                      </a:r>
                      <a:endParaRPr lang="es-E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+mj-lt"/>
                        <a:buAutoNum type="alphaLcParenR"/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Pagos retroactivos</a:t>
                      </a:r>
                      <a:endParaRPr lang="es-E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+mj-lt"/>
                        <a:buAutoNum type="alphaLcParenR"/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Pagos diferentes al costo asociado a las plazas</a:t>
                      </a:r>
                      <a:endParaRPr lang="es-E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+mj-lt"/>
                        <a:buAutoNum type="alphaLcParenR"/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Plazas existentes</a:t>
                      </a:r>
                      <a:endParaRPr lang="es-E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+mj-lt"/>
                        <a:buAutoNum type="alphaLcParenR"/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Centro de trabajo: trabajadores comisionados</a:t>
                      </a:r>
                      <a:endParaRPr lang="es-E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+mj-lt"/>
                        <a:buAutoNum type="alphaLcParenR"/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Centro de trabajo: trabajadores con licencia</a:t>
                      </a:r>
                      <a:endParaRPr lang="es-E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+mj-lt"/>
                        <a:buAutoNum type="alphaLcParenR"/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Trabajadores jubilados y con licencia </a:t>
                      </a:r>
                      <a:r>
                        <a:rPr lang="es-MX" sz="100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prejubilatoria</a:t>
                      </a:r>
                      <a:endParaRPr lang="es-E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+mj-lt"/>
                        <a:buAutoNum type="alphaLcParenR"/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Personal por honorarios</a:t>
                      </a:r>
                      <a:endParaRPr lang="es-E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+mj-lt"/>
                        <a:buAutoNum type="alphaLcParenR"/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analítico de plazas</a:t>
                      </a:r>
                      <a:endParaRPr lang="es-E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+mj-lt"/>
                        <a:buAutoNum type="alphaLcParenR"/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Tabulador</a:t>
                      </a:r>
                      <a:endParaRPr lang="es-E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+mj-lt"/>
                        <a:buAutoNum type="alphaLcParenR"/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Catálogo de conceptos de percepciones y deducciones</a:t>
                      </a:r>
                      <a:endParaRPr lang="es-E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Artículo 74</a:t>
                      </a:r>
                      <a:endParaRPr lang="es-E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Las Entidades Federativas</a:t>
                      </a:r>
                      <a:endParaRPr lang="es-ES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43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08920"/>
            <a:ext cx="8716592" cy="3307047"/>
          </a:xfrm>
          <a:prstGeom prst="rect">
            <a:avLst/>
          </a:prstGeom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097162"/>
              </p:ext>
            </p:extLst>
          </p:nvPr>
        </p:nvGraphicFramePr>
        <p:xfrm>
          <a:off x="179511" y="836712"/>
          <a:ext cx="8856985" cy="504056"/>
        </p:xfrm>
        <a:graphic>
          <a:graphicData uri="http://schemas.openxmlformats.org/drawingml/2006/table">
            <a:tbl>
              <a:tblPr firstRow="1" firstCol="1" bandRow="1"/>
              <a:tblGrid>
                <a:gridCol w="2808313"/>
                <a:gridCol w="2088232"/>
                <a:gridCol w="3960440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Nombre del formato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Artículo específico de la L.G.C.G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 quiénes, les es de observancia obligatoria.</a:t>
                      </a:r>
                      <a:endParaRPr lang="es-E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100083"/>
              </p:ext>
            </p:extLst>
          </p:nvPr>
        </p:nvGraphicFramePr>
        <p:xfrm>
          <a:off x="179512" y="1412776"/>
          <a:ext cx="8856984" cy="811894"/>
        </p:xfrm>
        <a:graphic>
          <a:graphicData uri="http://schemas.openxmlformats.org/drawingml/2006/table">
            <a:tbl>
              <a:tblPr firstRow="1" firstCol="1" bandRow="1"/>
              <a:tblGrid>
                <a:gridCol w="2808312"/>
                <a:gridCol w="2088232"/>
                <a:gridCol w="3960440"/>
              </a:tblGrid>
              <a:tr h="8118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Aplicación de recursos del FORTAMUN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Período (trimestral)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Artículo 76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Los municipios</a:t>
                      </a:r>
                      <a:r>
                        <a:rPr lang="es-MX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, las demarcaciones territoriales del Distrito Federal y </a:t>
                      </a:r>
                      <a:r>
                        <a:rPr lang="es-MX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en su caso las entidades federativas</a:t>
                      </a:r>
                      <a:r>
                        <a:rPr lang="es-MX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720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815035"/>
            <a:ext cx="6552728" cy="3782317"/>
          </a:xfrm>
          <a:prstGeom prst="rect">
            <a:avLst/>
          </a:prstGeom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682755"/>
              </p:ext>
            </p:extLst>
          </p:nvPr>
        </p:nvGraphicFramePr>
        <p:xfrm>
          <a:off x="179511" y="836712"/>
          <a:ext cx="8856985" cy="504056"/>
        </p:xfrm>
        <a:graphic>
          <a:graphicData uri="http://schemas.openxmlformats.org/drawingml/2006/table">
            <a:tbl>
              <a:tblPr firstRow="1" firstCol="1" bandRow="1"/>
              <a:tblGrid>
                <a:gridCol w="4104457"/>
                <a:gridCol w="2160240"/>
                <a:gridCol w="2592288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Nombre del formato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Artículo específico de la L.G.C.G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 quiénes, les es de observancia obligatoria.</a:t>
                      </a:r>
                      <a:endParaRPr lang="es-E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201020"/>
              </p:ext>
            </p:extLst>
          </p:nvPr>
        </p:nvGraphicFramePr>
        <p:xfrm>
          <a:off x="179512" y="1412776"/>
          <a:ext cx="8856984" cy="1296144"/>
        </p:xfrm>
        <a:graphic>
          <a:graphicData uri="http://schemas.openxmlformats.org/drawingml/2006/table">
            <a:tbl>
              <a:tblPr firstRow="1" firstCol="1" bandRow="1"/>
              <a:tblGrid>
                <a:gridCol w="4104456"/>
                <a:gridCol w="2160240"/>
                <a:gridCol w="2592288"/>
              </a:tblGrid>
              <a:tr h="12961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1.- Avance en la Aplicación de los Recursos asignados a los Programas de Seguridad Pública </a:t>
                      </a:r>
                      <a:r>
                        <a:rPr lang="es-MX" sz="12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xxxx</a:t>
                      </a: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2.- Financiamiento conjunto para la seguridad pública: Estructura Programática para el seguimiento de los Recursos.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Artículo 77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Las entidades federativas</a:t>
                      </a:r>
                      <a:endParaRPr lang="es-E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881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46" y="2708920"/>
            <a:ext cx="8830908" cy="3840232"/>
          </a:xfrm>
          <a:prstGeom prst="rect">
            <a:avLst/>
          </a:prstGeom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927832"/>
              </p:ext>
            </p:extLst>
          </p:nvPr>
        </p:nvGraphicFramePr>
        <p:xfrm>
          <a:off x="107505" y="836712"/>
          <a:ext cx="8928992" cy="504056"/>
        </p:xfrm>
        <a:graphic>
          <a:graphicData uri="http://schemas.openxmlformats.org/drawingml/2006/table">
            <a:tbl>
              <a:tblPr firstRow="1" firstCol="1" bandRow="1"/>
              <a:tblGrid>
                <a:gridCol w="4137826"/>
                <a:gridCol w="2177803"/>
                <a:gridCol w="2613363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Nombre del formato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Artículo específico de la L.G.C.G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 quiénes, les es de observancia obligatoria.</a:t>
                      </a:r>
                      <a:endParaRPr lang="es-E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796744"/>
              </p:ext>
            </p:extLst>
          </p:nvPr>
        </p:nvGraphicFramePr>
        <p:xfrm>
          <a:off x="153014" y="1412776"/>
          <a:ext cx="8883482" cy="799215"/>
        </p:xfrm>
        <a:graphic>
          <a:graphicData uri="http://schemas.openxmlformats.org/drawingml/2006/table">
            <a:tbl>
              <a:tblPr firstRow="1" firstCol="1" bandRow="1"/>
              <a:tblGrid>
                <a:gridCol w="4058946"/>
                <a:gridCol w="2160240"/>
                <a:gridCol w="2664296"/>
              </a:tblGrid>
              <a:tr h="7992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Obligaciones que se pagan o garantizan con recursos de fondos federales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Artículo 78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Las entidades federativas y municipios</a:t>
                      </a:r>
                      <a:endParaRPr lang="es-E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800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51" y="3507458"/>
            <a:ext cx="8754697" cy="2657846"/>
          </a:xfrm>
          <a:prstGeom prst="rect">
            <a:avLst/>
          </a:prstGeom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811415"/>
              </p:ext>
            </p:extLst>
          </p:nvPr>
        </p:nvGraphicFramePr>
        <p:xfrm>
          <a:off x="107505" y="836712"/>
          <a:ext cx="8928992" cy="504056"/>
        </p:xfrm>
        <a:graphic>
          <a:graphicData uri="http://schemas.openxmlformats.org/drawingml/2006/table">
            <a:tbl>
              <a:tblPr firstRow="1" firstCol="1" bandRow="1"/>
              <a:tblGrid>
                <a:gridCol w="3600399"/>
                <a:gridCol w="1944216"/>
                <a:gridCol w="3384377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Nombre del formato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Artículo específico de la L.G.C.G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 quiénes, les es de observancia obligatoria.</a:t>
                      </a:r>
                      <a:endParaRPr lang="es-E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088399"/>
              </p:ext>
            </p:extLst>
          </p:nvPr>
        </p:nvGraphicFramePr>
        <p:xfrm>
          <a:off x="137918" y="1412776"/>
          <a:ext cx="8898579" cy="700274"/>
        </p:xfrm>
        <a:graphic>
          <a:graphicData uri="http://schemas.openxmlformats.org/drawingml/2006/table">
            <a:tbl>
              <a:tblPr firstRow="1" firstCol="1" bandRow="1"/>
              <a:tblGrid>
                <a:gridCol w="3569986"/>
                <a:gridCol w="1944216"/>
                <a:gridCol w="3384377"/>
              </a:tblGrid>
              <a:tr h="7002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Ejercicio y destino de gasto federalizado y reintegros. Al período (trimestral o anual)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Artículo 81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Las </a:t>
                      </a:r>
                      <a:r>
                        <a:rPr lang="es-MX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entidades federativas, municipios </a:t>
                      </a:r>
                      <a:r>
                        <a:rPr lang="es-MX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y demarcaciones territoriales del Distrito Federal.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399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931499"/>
              </p:ext>
            </p:extLst>
          </p:nvPr>
        </p:nvGraphicFramePr>
        <p:xfrm>
          <a:off x="107504" y="1600407"/>
          <a:ext cx="8928991" cy="3772809"/>
        </p:xfrm>
        <a:graphic>
          <a:graphicData uri="http://schemas.openxmlformats.org/drawingml/2006/table">
            <a:tbl>
              <a:tblPr firstRow="1" firstCol="1" bandRow="1"/>
              <a:tblGrid>
                <a:gridCol w="5472608"/>
                <a:gridCol w="1224136"/>
                <a:gridCol w="2232247"/>
              </a:tblGrid>
              <a:tr h="37728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Presentar información relativa al FAEB Y FAETA: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MX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Personal comisionado,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MX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Personal con licencia,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MX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Registro Federal de Contribuyente de Trabajadores con Pago Retroactivos con un Período Mayor a 45 días,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MX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Plaza/Función,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MX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Movimiento de personal por Centro de Trabajo “Registrado en Nomina Federalizado”,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MX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Trabajadores Jubilados en el Período,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MX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Trabajadores que Tramitaron Licencia </a:t>
                      </a:r>
                      <a:r>
                        <a:rPr lang="es-MX" sz="1000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Prejubilatoria</a:t>
                      </a:r>
                      <a:r>
                        <a:rPr lang="es-MX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en el Período,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MX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Trabajadores Contratados por Honorarios en el Período,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MX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Analítico de Categorías / Plazas Autorizadas con su Tabulador,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MX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Catálogo de Categoría y Tabuladores,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MX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Catálogo de Percepciones  y Deducciones,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MX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Trabajadores que Cobran con RFC / CURP con Formato Incorrecto,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MX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Trabajadores con Doble Asignación Salarial en Municipios no Colindantes Geográficamente,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MX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Trabajadores Ocupando Plazas que Superan el Número de Horas de Compatibilidad Autorizadas, y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MX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Trabajadores cuyo Salario Básico Supere los Ingresos Promedio de un Docente en la Categoría Más Alta del Tabulador de la Entidad Federativa.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Artículo 73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Las Entidades Federativas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636765"/>
              </p:ext>
            </p:extLst>
          </p:nvPr>
        </p:nvGraphicFramePr>
        <p:xfrm>
          <a:off x="107505" y="836712"/>
          <a:ext cx="8928992" cy="630936"/>
        </p:xfrm>
        <a:graphic>
          <a:graphicData uri="http://schemas.openxmlformats.org/drawingml/2006/table">
            <a:tbl>
              <a:tblPr firstRow="1" firstCol="1" bandRow="1"/>
              <a:tblGrid>
                <a:gridCol w="5472607"/>
                <a:gridCol w="1224136"/>
                <a:gridCol w="2232249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Nombre del formato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Artículo específico de la L.G.C.G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 quiénes, les es de observancia obligatoria.</a:t>
                      </a:r>
                      <a:endParaRPr lang="es-E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221088"/>
            <a:ext cx="3672408" cy="233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2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3037105"/>
            <a:ext cx="6192689" cy="3527998"/>
          </a:xfrm>
          <a:prstGeom prst="rect">
            <a:avLst/>
          </a:prstGeom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242425"/>
              </p:ext>
            </p:extLst>
          </p:nvPr>
        </p:nvGraphicFramePr>
        <p:xfrm>
          <a:off x="107505" y="836712"/>
          <a:ext cx="8928992" cy="504056"/>
        </p:xfrm>
        <a:graphic>
          <a:graphicData uri="http://schemas.openxmlformats.org/drawingml/2006/table">
            <a:tbl>
              <a:tblPr firstRow="1" firstCol="1" bandRow="1"/>
              <a:tblGrid>
                <a:gridCol w="4392487"/>
                <a:gridCol w="2088232"/>
                <a:gridCol w="2448273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Nombre del formato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Artículo específico de la L.G.C.G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 quiénes, les es de observancia obligatoria.</a:t>
                      </a:r>
                      <a:endParaRPr lang="es-E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654847"/>
              </p:ext>
            </p:extLst>
          </p:nvPr>
        </p:nvGraphicFramePr>
        <p:xfrm>
          <a:off x="107504" y="1484784"/>
          <a:ext cx="8928992" cy="1437260"/>
        </p:xfrm>
        <a:graphic>
          <a:graphicData uri="http://schemas.openxmlformats.org/drawingml/2006/table">
            <a:tbl>
              <a:tblPr firstRow="1" firstCol="1" bandRow="1"/>
              <a:tblGrid>
                <a:gridCol w="4392488"/>
                <a:gridCol w="2088232"/>
                <a:gridCol w="2448272"/>
              </a:tblGrid>
              <a:tr h="14372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Difusión de los Resultados de las Evaluaciones: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Descripción de la evaluación,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Principales Hallazgos de la evaluación,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Conclusiones y recomendaciones de la evaluación,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Datos de la Instancia evaluadora,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Identificación del (los) programa(s),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Datos de Contratación de la Evaluación, y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Difusión de la evaluación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 b="1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Artículo </a:t>
                      </a:r>
                      <a:r>
                        <a:rPr lang="es-MX" sz="1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79</a:t>
                      </a:r>
                      <a:endParaRPr lang="es-E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La Federación, </a:t>
                      </a:r>
                      <a:r>
                        <a:rPr lang="es-MX" sz="10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las entidades federativas, los municipios</a:t>
                      </a:r>
                      <a:r>
                        <a:rPr lang="es-MX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, y en su caso, las demarcaciones territoriales del Distrito Federal.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771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550992" y="5373216"/>
            <a:ext cx="8485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Expositor</a:t>
            </a:r>
          </a:p>
          <a:p>
            <a:pPr algn="r"/>
            <a:r>
              <a:rPr lang="es-MX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C.P.C. y M.A. Gerardo García Ricardo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1" t="14639" r="20112" b="64285"/>
          <a:stretch/>
        </p:blipFill>
        <p:spPr bwMode="auto">
          <a:xfrm>
            <a:off x="331449" y="2279362"/>
            <a:ext cx="8418698" cy="2589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356413" y="836712"/>
            <a:ext cx="83920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/>
              <a:t>SEMINARIO DE CONTABILIDAD GUBERNAMENTAL  DE LA TRANSPARENCIA</a:t>
            </a:r>
          </a:p>
          <a:p>
            <a:pPr algn="ctr"/>
            <a:r>
              <a:rPr lang="es-MX" sz="3000" b="1" dirty="0"/>
              <a:t>(</a:t>
            </a:r>
            <a:r>
              <a:rPr lang="es-MX" sz="2800" b="1" dirty="0"/>
              <a:t>REFORMA PARA 2013</a:t>
            </a:r>
            <a:r>
              <a:rPr lang="es-MX" sz="3000" b="1" dirty="0"/>
              <a:t>)</a:t>
            </a:r>
            <a:endParaRPr lang="es-ES" sz="3000" b="1" dirty="0"/>
          </a:p>
          <a:p>
            <a:pPr algn="ctr"/>
            <a:endParaRPr lang="es-ES" sz="3000" b="1" dirty="0"/>
          </a:p>
        </p:txBody>
      </p:sp>
      <p:grpSp>
        <p:nvGrpSpPr>
          <p:cNvPr id="9" name="8 Grupo"/>
          <p:cNvGrpSpPr/>
          <p:nvPr/>
        </p:nvGrpSpPr>
        <p:grpSpPr>
          <a:xfrm>
            <a:off x="5258" y="0"/>
            <a:ext cx="9031238" cy="692696"/>
            <a:chOff x="5258" y="0"/>
            <a:chExt cx="9031238" cy="692696"/>
          </a:xfrm>
        </p:grpSpPr>
        <p:grpSp>
          <p:nvGrpSpPr>
            <p:cNvPr id="10" name="9 Grupo"/>
            <p:cNvGrpSpPr/>
            <p:nvPr/>
          </p:nvGrpSpPr>
          <p:grpSpPr>
            <a:xfrm>
              <a:off x="4816497" y="0"/>
              <a:ext cx="4219999" cy="692696"/>
              <a:chOff x="4816497" y="0"/>
              <a:chExt cx="4219999" cy="692696"/>
            </a:xfrm>
          </p:grpSpPr>
          <p:pic>
            <p:nvPicPr>
              <p:cNvPr id="13" name="12 Imagen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6497" y="0"/>
                <a:ext cx="1224135" cy="692696"/>
              </a:xfrm>
              <a:prstGeom prst="rect">
                <a:avLst/>
              </a:prstGeom>
            </p:spPr>
          </p:pic>
          <p:sp>
            <p:nvSpPr>
              <p:cNvPr id="14" name="13 CuadroTexto"/>
              <p:cNvSpPr txBox="1"/>
              <p:nvPr/>
            </p:nvSpPr>
            <p:spPr>
              <a:xfrm>
                <a:off x="6033928" y="96536"/>
                <a:ext cx="30025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Instituto de Administración Pública de Veracruz A.C</a:t>
                </a:r>
                <a:r>
                  <a:rPr lang="es-MX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s-MX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2" name="11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8" y="11078"/>
              <a:ext cx="1799117" cy="6816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860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95022" y="881847"/>
            <a:ext cx="5832648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b="1" dirty="0" smtClean="0"/>
              <a:t>UNOS DE LOS PROPÓSITOS DE LA INICIATIVA DE REFORMA</a:t>
            </a:r>
            <a:endParaRPr lang="es-ES" b="1" dirty="0"/>
          </a:p>
        </p:txBody>
      </p:sp>
      <p:grpSp>
        <p:nvGrpSpPr>
          <p:cNvPr id="6" name="5 Grupo"/>
          <p:cNvGrpSpPr/>
          <p:nvPr/>
        </p:nvGrpSpPr>
        <p:grpSpPr>
          <a:xfrm>
            <a:off x="5258" y="0"/>
            <a:ext cx="9031238" cy="692696"/>
            <a:chOff x="5258" y="0"/>
            <a:chExt cx="9031238" cy="692696"/>
          </a:xfrm>
        </p:grpSpPr>
        <p:grpSp>
          <p:nvGrpSpPr>
            <p:cNvPr id="7" name="6 Grupo"/>
            <p:cNvGrpSpPr/>
            <p:nvPr/>
          </p:nvGrpSpPr>
          <p:grpSpPr>
            <a:xfrm>
              <a:off x="4816497" y="0"/>
              <a:ext cx="4219999" cy="692696"/>
              <a:chOff x="4816497" y="0"/>
              <a:chExt cx="4219999" cy="692696"/>
            </a:xfrm>
          </p:grpSpPr>
          <p:pic>
            <p:nvPicPr>
              <p:cNvPr id="9" name="8 Imagen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6497" y="0"/>
                <a:ext cx="1224135" cy="692696"/>
              </a:xfrm>
              <a:prstGeom prst="rect">
                <a:avLst/>
              </a:prstGeom>
            </p:spPr>
          </p:pic>
          <p:sp>
            <p:nvSpPr>
              <p:cNvPr id="10" name="9 CuadroTexto"/>
              <p:cNvSpPr txBox="1"/>
              <p:nvPr/>
            </p:nvSpPr>
            <p:spPr>
              <a:xfrm>
                <a:off x="6033928" y="96536"/>
                <a:ext cx="30025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Instituto de Administración Pública de Veracruz A.C</a:t>
                </a:r>
                <a:r>
                  <a:rPr lang="es-MX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s-MX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8" name="7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8" y="11078"/>
              <a:ext cx="1799117" cy="681617"/>
            </a:xfrm>
            <a:prstGeom prst="rect">
              <a:avLst/>
            </a:prstGeom>
          </p:spPr>
        </p:pic>
      </p:grpSp>
      <p:sp>
        <p:nvSpPr>
          <p:cNvPr id="2" name="1 CuadroTexto"/>
          <p:cNvSpPr txBox="1"/>
          <p:nvPr/>
        </p:nvSpPr>
        <p:spPr>
          <a:xfrm>
            <a:off x="323528" y="1556792"/>
            <a:ext cx="84969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600" b="1" dirty="0" smtClean="0"/>
              <a:t>Fortalecer el régimen de transparencia y difusión </a:t>
            </a:r>
            <a:r>
              <a:rPr lang="es-MX" sz="3600" dirty="0" smtClean="0"/>
              <a:t>de la información financiera aplicable a los tres órdenes de gobierno, y en congruencia de que se trata de obligaciones previstas en un ordenamiento federal, </a:t>
            </a:r>
            <a:r>
              <a:rPr lang="es-MX" sz="3600" b="1" dirty="0" smtClean="0"/>
              <a:t>se incorpora en la Ley un tipo penal que sanciona el incumplimiento</a:t>
            </a:r>
            <a:r>
              <a:rPr lang="es-MX" sz="3600" dirty="0" smtClean="0"/>
              <a:t> doloso de las obligaciones previstas en el Titulo Quinto.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58096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569050"/>
              </p:ext>
            </p:extLst>
          </p:nvPr>
        </p:nvGraphicFramePr>
        <p:xfrm>
          <a:off x="179512" y="908050"/>
          <a:ext cx="8856984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Hoja de cálculo" r:id="rId3" imgW="10829841" imgH="5124558" progId="Excel.Sheet.12">
                  <p:embed/>
                </p:oleObj>
              </mc:Choice>
              <mc:Fallback>
                <p:oleObj name="Hoja de cálculo" r:id="rId3" imgW="10829841" imgH="5124558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908050"/>
                        <a:ext cx="8856984" cy="56165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2 Grupo"/>
          <p:cNvGrpSpPr/>
          <p:nvPr/>
        </p:nvGrpSpPr>
        <p:grpSpPr>
          <a:xfrm>
            <a:off x="5258" y="0"/>
            <a:ext cx="9031238" cy="692696"/>
            <a:chOff x="5258" y="0"/>
            <a:chExt cx="9031238" cy="692696"/>
          </a:xfrm>
        </p:grpSpPr>
        <p:grpSp>
          <p:nvGrpSpPr>
            <p:cNvPr id="4" name="3 Grupo"/>
            <p:cNvGrpSpPr/>
            <p:nvPr/>
          </p:nvGrpSpPr>
          <p:grpSpPr>
            <a:xfrm>
              <a:off x="4816497" y="0"/>
              <a:ext cx="4219999" cy="692696"/>
              <a:chOff x="4816497" y="0"/>
              <a:chExt cx="4219999" cy="692696"/>
            </a:xfrm>
          </p:grpSpPr>
          <p:pic>
            <p:nvPicPr>
              <p:cNvPr id="6" name="5 Imagen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6497" y="0"/>
                <a:ext cx="1224135" cy="692696"/>
              </a:xfrm>
              <a:prstGeom prst="rect">
                <a:avLst/>
              </a:prstGeom>
            </p:spPr>
          </p:pic>
          <p:sp>
            <p:nvSpPr>
              <p:cNvPr id="7" name="6 CuadroTexto"/>
              <p:cNvSpPr txBox="1"/>
              <p:nvPr/>
            </p:nvSpPr>
            <p:spPr>
              <a:xfrm>
                <a:off x="6033928" y="96536"/>
                <a:ext cx="30025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Instituto de Administración Pública de Veracruz A.C</a:t>
                </a:r>
                <a:r>
                  <a:rPr lang="es-MX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s-MX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5" name="4 Image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8" y="11078"/>
              <a:ext cx="1799117" cy="6816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234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828333144"/>
              </p:ext>
            </p:extLst>
          </p:nvPr>
        </p:nvGraphicFramePr>
        <p:xfrm>
          <a:off x="323528" y="908720"/>
          <a:ext cx="8568952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542309388"/>
              </p:ext>
            </p:extLst>
          </p:nvPr>
        </p:nvGraphicFramePr>
        <p:xfrm>
          <a:off x="3131840" y="1628800"/>
          <a:ext cx="4320480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299121"/>
              </p:ext>
            </p:extLst>
          </p:nvPr>
        </p:nvGraphicFramePr>
        <p:xfrm>
          <a:off x="395536" y="2204862"/>
          <a:ext cx="8496944" cy="4320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5677"/>
                <a:gridCol w="5423057"/>
                <a:gridCol w="1888210"/>
              </a:tblGrid>
              <a:tr h="499833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Artículo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Qué hacer?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Quién </a:t>
                      </a:r>
                      <a:endParaRPr lang="es-MX" sz="2400" dirty="0"/>
                    </a:p>
                  </a:txBody>
                  <a:tcPr/>
                </a:tc>
              </a:tr>
              <a:tr h="862727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56</a:t>
                      </a:r>
                      <a:endParaRPr lang="es-MX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2000" b="1" dirty="0" smtClean="0"/>
                        <a:t>Generar y publicar </a:t>
                      </a:r>
                      <a:r>
                        <a:rPr lang="es-ES" sz="2000" dirty="0" smtClean="0"/>
                        <a:t>en</a:t>
                      </a:r>
                      <a:r>
                        <a:rPr lang="es-ES" sz="2000" baseline="0" dirty="0" smtClean="0"/>
                        <a:t> internet la Información Financiera de éste Título, como lo diga el CONAC.</a:t>
                      </a:r>
                      <a:endParaRPr lang="es-MX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Ente Público</a:t>
                      </a:r>
                      <a:endParaRPr lang="es-MX" sz="2000" dirty="0"/>
                    </a:p>
                  </a:txBody>
                  <a:tcPr anchor="ctr"/>
                </a:tc>
              </a:tr>
              <a:tr h="862727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57</a:t>
                      </a:r>
                      <a:endParaRPr lang="es-MX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2000" b="1" dirty="0" smtClean="0"/>
                        <a:t>Establecer un LINK </a:t>
                      </a:r>
                      <a:r>
                        <a:rPr lang="es-ES" sz="2000" dirty="0" smtClean="0"/>
                        <a:t>de internet con los Entes</a:t>
                      </a:r>
                      <a:r>
                        <a:rPr lang="es-ES" sz="2000" baseline="0" dirty="0" smtClean="0"/>
                        <a:t> Públicos (municipios previo convenio)</a:t>
                      </a:r>
                      <a:endParaRPr lang="es-MX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SEFIPLAN</a:t>
                      </a:r>
                      <a:endParaRPr lang="es-MX" sz="2000" dirty="0"/>
                    </a:p>
                  </a:txBody>
                  <a:tcPr anchor="ctr"/>
                </a:tc>
              </a:tr>
              <a:tr h="1232467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58</a:t>
                      </a:r>
                      <a:endParaRPr lang="es-MX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2000" dirty="0" smtClean="0"/>
                        <a:t>La  </a:t>
                      </a:r>
                      <a:r>
                        <a:rPr lang="es-ES" sz="2000" b="1" dirty="0" smtClean="0"/>
                        <a:t>publicación</a:t>
                      </a:r>
                      <a:r>
                        <a:rPr lang="es-ES" sz="2000" dirty="0" smtClean="0"/>
                        <a:t> debe ser por</a:t>
                      </a:r>
                      <a:r>
                        <a:rPr lang="es-ES" sz="2000" baseline="0" dirty="0" smtClean="0"/>
                        <a:t> lo menos trimestral, a los </a:t>
                      </a:r>
                      <a:r>
                        <a:rPr lang="es-ES" sz="2000" b="1" baseline="0" dirty="0" smtClean="0"/>
                        <a:t>30 días naturales del cierre </a:t>
                      </a:r>
                      <a:r>
                        <a:rPr lang="es-ES" sz="2000" baseline="0" dirty="0" smtClean="0"/>
                        <a:t>del periodo y mantenerse por 6 años</a:t>
                      </a:r>
                      <a:endParaRPr lang="es-MX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Ente Público</a:t>
                      </a:r>
                      <a:endParaRPr lang="es-MX" sz="2000" dirty="0"/>
                    </a:p>
                  </a:txBody>
                  <a:tcPr anchor="ctr"/>
                </a:tc>
              </a:tr>
              <a:tr h="862727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59</a:t>
                      </a:r>
                      <a:endParaRPr lang="es-MX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2000" b="1" dirty="0" smtClean="0"/>
                        <a:t>Evaluación cualitativa</a:t>
                      </a:r>
                      <a:r>
                        <a:rPr lang="es-ES" sz="2000" b="1" baseline="0" dirty="0" smtClean="0"/>
                        <a:t> </a:t>
                      </a:r>
                      <a:r>
                        <a:rPr lang="es-ES" sz="2000" b="1" dirty="0" smtClean="0"/>
                        <a:t>anual</a:t>
                      </a:r>
                      <a:r>
                        <a:rPr lang="es-ES" sz="2000" dirty="0" smtClean="0"/>
                        <a:t> con recomendaciones</a:t>
                      </a:r>
                      <a:endParaRPr lang="es-MX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Comité Consultivo</a:t>
                      </a:r>
                      <a:endParaRPr lang="es-MX" sz="2000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7" name="6 Grupo"/>
          <p:cNvGrpSpPr/>
          <p:nvPr/>
        </p:nvGrpSpPr>
        <p:grpSpPr>
          <a:xfrm>
            <a:off x="5258" y="0"/>
            <a:ext cx="9031238" cy="692696"/>
            <a:chOff x="5258" y="0"/>
            <a:chExt cx="9031238" cy="692696"/>
          </a:xfrm>
        </p:grpSpPr>
        <p:grpSp>
          <p:nvGrpSpPr>
            <p:cNvPr id="9" name="8 Grupo"/>
            <p:cNvGrpSpPr/>
            <p:nvPr/>
          </p:nvGrpSpPr>
          <p:grpSpPr>
            <a:xfrm>
              <a:off x="4816497" y="0"/>
              <a:ext cx="4219999" cy="692696"/>
              <a:chOff x="4816497" y="0"/>
              <a:chExt cx="4219999" cy="692696"/>
            </a:xfrm>
          </p:grpSpPr>
          <p:pic>
            <p:nvPicPr>
              <p:cNvPr id="11" name="10 Imagen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6497" y="0"/>
                <a:ext cx="1224135" cy="692696"/>
              </a:xfrm>
              <a:prstGeom prst="rect">
                <a:avLst/>
              </a:prstGeom>
            </p:spPr>
          </p:pic>
          <p:sp>
            <p:nvSpPr>
              <p:cNvPr id="12" name="11 CuadroTexto"/>
              <p:cNvSpPr txBox="1"/>
              <p:nvPr/>
            </p:nvSpPr>
            <p:spPr>
              <a:xfrm>
                <a:off x="6033928" y="96536"/>
                <a:ext cx="30025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Instituto de Administración Pública de Veracruz A.C</a:t>
                </a:r>
                <a:r>
                  <a:rPr lang="es-MX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s-MX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0" name="9 Imagen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8" y="11078"/>
              <a:ext cx="1799117" cy="6816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005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735568862"/>
              </p:ext>
            </p:extLst>
          </p:nvPr>
        </p:nvGraphicFramePr>
        <p:xfrm>
          <a:off x="251520" y="836712"/>
          <a:ext cx="8784976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710616"/>
              </p:ext>
            </p:extLst>
          </p:nvPr>
        </p:nvGraphicFramePr>
        <p:xfrm>
          <a:off x="107503" y="1628800"/>
          <a:ext cx="8928993" cy="495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573"/>
                <a:gridCol w="6532662"/>
                <a:gridCol w="141375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Artículo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Qué hacer?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Quién 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60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b="1" dirty="0" smtClean="0">
                          <a:solidFill>
                            <a:srgbClr val="00B050"/>
                          </a:solidFill>
                        </a:rPr>
                        <a:t>Publicar en Internet el Marco Normativo </a:t>
                      </a:r>
                      <a:r>
                        <a:rPr lang="es-ES" dirty="0" smtClean="0"/>
                        <a:t>para integrar los Presupuestos de Ingresos y de Egresos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Ente Público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61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b="1" dirty="0" smtClean="0">
                          <a:solidFill>
                            <a:srgbClr val="00B050"/>
                          </a:solidFill>
                        </a:rPr>
                        <a:t>Incluir</a:t>
                      </a:r>
                      <a:r>
                        <a:rPr lang="es-ES" dirty="0" smtClean="0"/>
                        <a:t> en los presupuestos</a:t>
                      </a:r>
                      <a:r>
                        <a:rPr lang="es-ES" baseline="0" dirty="0" smtClean="0"/>
                        <a:t> de Ingresos y de Egresos: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Ente Público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I a)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b="1" dirty="0" smtClean="0">
                          <a:solidFill>
                            <a:srgbClr val="00B050"/>
                          </a:solidFill>
                        </a:rPr>
                        <a:t>Las fuentes de sus ingresos </a:t>
                      </a:r>
                      <a:r>
                        <a:rPr lang="es-ES" dirty="0" smtClean="0"/>
                        <a:t>incluyendo</a:t>
                      </a:r>
                      <a:r>
                        <a:rPr lang="es-ES" baseline="0" dirty="0" smtClean="0"/>
                        <a:t> Recursos Federales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I b)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b="1" dirty="0" smtClean="0">
                          <a:solidFill>
                            <a:srgbClr val="00B050"/>
                          </a:solidFill>
                        </a:rPr>
                        <a:t>Las obligaciones </a:t>
                      </a:r>
                      <a:r>
                        <a:rPr lang="es-ES" dirty="0" smtClean="0"/>
                        <a:t>de garantía o pago causante de </a:t>
                      </a:r>
                      <a:r>
                        <a:rPr lang="es-ES" b="1" dirty="0" smtClean="0">
                          <a:solidFill>
                            <a:srgbClr val="00B050"/>
                          </a:solidFill>
                        </a:rPr>
                        <a:t>Deuda Pública </a:t>
                      </a:r>
                      <a:r>
                        <a:rPr lang="es-ES" dirty="0" smtClean="0">
                          <a:solidFill>
                            <a:srgbClr val="00B050"/>
                          </a:solidFill>
                        </a:rPr>
                        <a:t>u </a:t>
                      </a:r>
                      <a:r>
                        <a:rPr lang="es-ES" b="1" dirty="0" smtClean="0">
                          <a:solidFill>
                            <a:srgbClr val="00B050"/>
                          </a:solidFill>
                        </a:rPr>
                        <a:t>otros pasivos</a:t>
                      </a:r>
                      <a:r>
                        <a:rPr lang="es-ES" dirty="0" smtClean="0"/>
                        <a:t>: proveedores, contratistas</a:t>
                      </a:r>
                      <a:r>
                        <a:rPr lang="es-ES" baseline="0" dirty="0" smtClean="0"/>
                        <a:t> y acreedores.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II a)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b="1" dirty="0" smtClean="0">
                          <a:solidFill>
                            <a:srgbClr val="00B050"/>
                          </a:solidFill>
                        </a:rPr>
                        <a:t>Las prioridades de gasto</a:t>
                      </a:r>
                      <a:r>
                        <a:rPr lang="es-ES" dirty="0" smtClean="0"/>
                        <a:t>, los programas y proyectos, distribución del presupuesto, </a:t>
                      </a:r>
                      <a:r>
                        <a:rPr lang="es-ES" b="1" dirty="0" smtClean="0">
                          <a:solidFill>
                            <a:srgbClr val="00B050"/>
                          </a:solidFill>
                        </a:rPr>
                        <a:t>analítico de plazas, remuneraciones</a:t>
                      </a:r>
                      <a:r>
                        <a:rPr lang="es-ES" dirty="0" smtClean="0"/>
                        <a:t>, pagos de honorarios, pensiones, comunicación social, inversión, etc.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II b)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dirty="0" smtClean="0"/>
                        <a:t>El listado de </a:t>
                      </a:r>
                      <a:r>
                        <a:rPr lang="es-ES" b="1" dirty="0" smtClean="0">
                          <a:solidFill>
                            <a:srgbClr val="00B050"/>
                          </a:solidFill>
                        </a:rPr>
                        <a:t>programas y sus indicadores</a:t>
                      </a:r>
                      <a:r>
                        <a:rPr lang="es-ES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s-ES" dirty="0" smtClean="0"/>
                        <a:t>estratégicos</a:t>
                      </a:r>
                      <a:r>
                        <a:rPr lang="es-ES" baseline="0" dirty="0" smtClean="0"/>
                        <a:t> y de gestión aprobados.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II c)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b="1" dirty="0" smtClean="0">
                          <a:solidFill>
                            <a:srgbClr val="00B050"/>
                          </a:solidFill>
                        </a:rPr>
                        <a:t>Las clasificaciones</a:t>
                      </a:r>
                      <a:r>
                        <a:rPr lang="es-ES" b="1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s-ES" dirty="0" smtClean="0"/>
                        <a:t>administrativa,</a:t>
                      </a:r>
                      <a:r>
                        <a:rPr lang="es-ES" baseline="0" dirty="0" smtClean="0"/>
                        <a:t> funcional, programática, económica y geográfica </a:t>
                      </a:r>
                      <a:r>
                        <a:rPr lang="es-ES" b="1" baseline="0" dirty="0" smtClean="0">
                          <a:solidFill>
                            <a:srgbClr val="00B050"/>
                          </a:solidFill>
                        </a:rPr>
                        <a:t>de la aplicación de los recursos</a:t>
                      </a:r>
                      <a:r>
                        <a:rPr lang="es-ES" baseline="0" dirty="0" smtClean="0"/>
                        <a:t>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62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b="1" dirty="0" smtClean="0">
                          <a:solidFill>
                            <a:srgbClr val="FF0000"/>
                          </a:solidFill>
                        </a:rPr>
                        <a:t>Publicar versiones ciudadanas</a:t>
                      </a:r>
                      <a:r>
                        <a:rPr lang="es-ES" b="1" baseline="0" dirty="0" smtClean="0">
                          <a:solidFill>
                            <a:srgbClr val="FF0000"/>
                          </a:solidFill>
                        </a:rPr>
                        <a:t> de la información anterior</a:t>
                      </a:r>
                      <a:endParaRPr lang="es-MX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Ente Público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" name="3 Grupo"/>
          <p:cNvGrpSpPr/>
          <p:nvPr/>
        </p:nvGrpSpPr>
        <p:grpSpPr>
          <a:xfrm>
            <a:off x="5258" y="0"/>
            <a:ext cx="9031238" cy="692696"/>
            <a:chOff x="5258" y="0"/>
            <a:chExt cx="9031238" cy="692696"/>
          </a:xfrm>
        </p:grpSpPr>
        <p:grpSp>
          <p:nvGrpSpPr>
            <p:cNvPr id="6" name="5 Grupo"/>
            <p:cNvGrpSpPr/>
            <p:nvPr/>
          </p:nvGrpSpPr>
          <p:grpSpPr>
            <a:xfrm>
              <a:off x="4816497" y="0"/>
              <a:ext cx="4219999" cy="692696"/>
              <a:chOff x="4816497" y="0"/>
              <a:chExt cx="4219999" cy="692696"/>
            </a:xfrm>
          </p:grpSpPr>
          <p:pic>
            <p:nvPicPr>
              <p:cNvPr id="9" name="8 Imagen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6497" y="0"/>
                <a:ext cx="1224135" cy="692696"/>
              </a:xfrm>
              <a:prstGeom prst="rect">
                <a:avLst/>
              </a:prstGeom>
            </p:spPr>
          </p:pic>
          <p:sp>
            <p:nvSpPr>
              <p:cNvPr id="10" name="9 CuadroTexto"/>
              <p:cNvSpPr txBox="1"/>
              <p:nvPr/>
            </p:nvSpPr>
            <p:spPr>
              <a:xfrm>
                <a:off x="6033928" y="96536"/>
                <a:ext cx="30025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Instituto de Administración Pública de Veracruz A.C</a:t>
                </a:r>
                <a:r>
                  <a:rPr lang="es-MX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s-MX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7" name="6 Image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8" y="11078"/>
              <a:ext cx="1799117" cy="6816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397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923415783"/>
              </p:ext>
            </p:extLst>
          </p:nvPr>
        </p:nvGraphicFramePr>
        <p:xfrm>
          <a:off x="251520" y="836712"/>
          <a:ext cx="8784976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70836"/>
              </p:ext>
            </p:extLst>
          </p:nvPr>
        </p:nvGraphicFramePr>
        <p:xfrm>
          <a:off x="251520" y="1700807"/>
          <a:ext cx="8784975" cy="475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6302211"/>
                <a:gridCol w="1402644"/>
              </a:tblGrid>
              <a:tr h="447657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Artículo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Qué hacer?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Quién </a:t>
                      </a:r>
                      <a:endParaRPr lang="es-MX" sz="2000" dirty="0"/>
                    </a:p>
                  </a:txBody>
                  <a:tcPr/>
                </a:tc>
              </a:tr>
              <a:tr h="2097245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63</a:t>
                      </a:r>
                      <a:endParaRPr lang="es-MX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2000" dirty="0" smtClean="0"/>
                        <a:t>La Iniciativa de </a:t>
                      </a:r>
                      <a:r>
                        <a:rPr lang="es-ES" sz="2000" b="1" dirty="0" smtClean="0">
                          <a:solidFill>
                            <a:srgbClr val="00B050"/>
                          </a:solidFill>
                        </a:rPr>
                        <a:t>Ley de Ingresos, el Proyecto de Presupuesto</a:t>
                      </a:r>
                      <a:r>
                        <a:rPr lang="es-ES" sz="2000" b="1" dirty="0" smtClean="0"/>
                        <a:t> </a:t>
                      </a:r>
                      <a:r>
                        <a:rPr lang="es-ES" sz="2000" dirty="0" smtClean="0"/>
                        <a:t>de Egresos  </a:t>
                      </a:r>
                      <a:r>
                        <a:rPr lang="es-ES" sz="2000" b="1" dirty="0" smtClean="0">
                          <a:solidFill>
                            <a:srgbClr val="00B050"/>
                          </a:solidFill>
                        </a:rPr>
                        <a:t>deberán publicarse en Internet</a:t>
                      </a:r>
                      <a:endParaRPr lang="es-MX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Ente</a:t>
                      </a:r>
                      <a:r>
                        <a:rPr lang="es-ES" sz="2000" baseline="0" dirty="0" smtClean="0"/>
                        <a:t> </a:t>
                      </a:r>
                      <a:r>
                        <a:rPr lang="es-ES" sz="2000" dirty="0" smtClean="0"/>
                        <a:t>Público,</a:t>
                      </a:r>
                      <a:r>
                        <a:rPr lang="es-ES" sz="2000" baseline="0" dirty="0" smtClean="0"/>
                        <a:t> Poder Legislativo, Ayuntamiento</a:t>
                      </a:r>
                      <a:endParaRPr lang="es-MX" sz="2000" dirty="0"/>
                    </a:p>
                  </a:txBody>
                  <a:tcPr anchor="ctr"/>
                </a:tc>
              </a:tr>
              <a:tr h="1103813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64</a:t>
                      </a:r>
                      <a:endParaRPr lang="es-MX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2000" dirty="0" smtClean="0"/>
                        <a:t>La información que establezca el consejo relativa a </a:t>
                      </a:r>
                      <a:r>
                        <a:rPr lang="es-ES" sz="2000" b="1" dirty="0" smtClean="0">
                          <a:solidFill>
                            <a:srgbClr val="00B050"/>
                          </a:solidFill>
                        </a:rPr>
                        <a:t>la evaluación del desempeño</a:t>
                      </a:r>
                      <a:r>
                        <a:rPr lang="es-ES" sz="2000" dirty="0" smtClean="0"/>
                        <a:t> de los programas y políticas públicas deberá</a:t>
                      </a:r>
                      <a:r>
                        <a:rPr lang="es-ES" sz="2000" baseline="0" dirty="0" smtClean="0"/>
                        <a:t> </a:t>
                      </a:r>
                      <a:r>
                        <a:rPr lang="es-ES" sz="2000" b="1" baseline="0" dirty="0" smtClean="0">
                          <a:solidFill>
                            <a:srgbClr val="00B050"/>
                          </a:solidFill>
                        </a:rPr>
                        <a:t>publicarse en Internet</a:t>
                      </a:r>
                      <a:r>
                        <a:rPr lang="es-ES" sz="2000" baseline="0" dirty="0" smtClean="0"/>
                        <a:t>. </a:t>
                      </a:r>
                      <a:endParaRPr lang="es-MX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Ente</a:t>
                      </a:r>
                      <a:r>
                        <a:rPr lang="es-ES" sz="2000" baseline="0" dirty="0" smtClean="0"/>
                        <a:t> </a:t>
                      </a:r>
                      <a:r>
                        <a:rPr lang="es-ES" sz="2000" dirty="0" smtClean="0"/>
                        <a:t>Público</a:t>
                      </a:r>
                      <a:endParaRPr lang="es-MX" sz="2000" dirty="0"/>
                    </a:p>
                  </a:txBody>
                  <a:tcPr anchor="ctr"/>
                </a:tc>
              </a:tr>
              <a:tr h="1103813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65</a:t>
                      </a:r>
                      <a:endParaRPr lang="es-MX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2000" b="1" dirty="0" smtClean="0">
                          <a:solidFill>
                            <a:srgbClr val="00B050"/>
                          </a:solidFill>
                        </a:rPr>
                        <a:t>Publicar en Internet </a:t>
                      </a:r>
                      <a:r>
                        <a:rPr lang="es-ES" sz="2000" dirty="0" smtClean="0"/>
                        <a:t>el marco normativo de la aprobación; así como,</a:t>
                      </a:r>
                      <a:r>
                        <a:rPr lang="es-ES" sz="2000" baseline="0" dirty="0" smtClean="0"/>
                        <a:t> los </a:t>
                      </a:r>
                      <a:r>
                        <a:rPr lang="es-ES" sz="2000" b="1" baseline="0" dirty="0" smtClean="0">
                          <a:solidFill>
                            <a:srgbClr val="00B050"/>
                          </a:solidFill>
                        </a:rPr>
                        <a:t>dictámenes, acuerdos </a:t>
                      </a:r>
                      <a:r>
                        <a:rPr lang="es-ES" sz="2000" baseline="0" dirty="0" smtClean="0"/>
                        <a:t>de comisión y </a:t>
                      </a:r>
                      <a:r>
                        <a:rPr lang="es-ES" sz="2000" b="1" baseline="0" dirty="0" smtClean="0">
                          <a:solidFill>
                            <a:srgbClr val="00B050"/>
                          </a:solidFill>
                        </a:rPr>
                        <a:t>actas de aprobación.</a:t>
                      </a:r>
                      <a:endParaRPr lang="es-MX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smtClean="0"/>
                        <a:t>Ente</a:t>
                      </a:r>
                      <a:r>
                        <a:rPr lang="es-ES" sz="2000" baseline="0" dirty="0" smtClean="0"/>
                        <a:t> </a:t>
                      </a:r>
                      <a:r>
                        <a:rPr lang="es-ES" sz="2000" dirty="0" smtClean="0"/>
                        <a:t>Público</a:t>
                      </a:r>
                      <a:endParaRPr lang="es-MX" sz="2000" dirty="0" smtClean="0"/>
                    </a:p>
                    <a:p>
                      <a:pPr algn="ctr"/>
                      <a:endParaRPr lang="es-MX" sz="2000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4" name="3 Grupo"/>
          <p:cNvGrpSpPr/>
          <p:nvPr/>
        </p:nvGrpSpPr>
        <p:grpSpPr>
          <a:xfrm>
            <a:off x="5258" y="0"/>
            <a:ext cx="9031238" cy="692696"/>
            <a:chOff x="5258" y="0"/>
            <a:chExt cx="9031238" cy="692696"/>
          </a:xfrm>
        </p:grpSpPr>
        <p:grpSp>
          <p:nvGrpSpPr>
            <p:cNvPr id="6" name="5 Grupo"/>
            <p:cNvGrpSpPr/>
            <p:nvPr/>
          </p:nvGrpSpPr>
          <p:grpSpPr>
            <a:xfrm>
              <a:off x="4816497" y="0"/>
              <a:ext cx="4219999" cy="692696"/>
              <a:chOff x="4816497" y="0"/>
              <a:chExt cx="4219999" cy="692696"/>
            </a:xfrm>
          </p:grpSpPr>
          <p:pic>
            <p:nvPicPr>
              <p:cNvPr id="9" name="8 Imagen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6497" y="0"/>
                <a:ext cx="1224135" cy="692696"/>
              </a:xfrm>
              <a:prstGeom prst="rect">
                <a:avLst/>
              </a:prstGeom>
            </p:spPr>
          </p:pic>
          <p:sp>
            <p:nvSpPr>
              <p:cNvPr id="10" name="9 CuadroTexto"/>
              <p:cNvSpPr txBox="1"/>
              <p:nvPr/>
            </p:nvSpPr>
            <p:spPr>
              <a:xfrm>
                <a:off x="6033928" y="96536"/>
                <a:ext cx="30025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Instituto de Administración Pública de Veracruz A.C</a:t>
                </a:r>
                <a:r>
                  <a:rPr lang="es-MX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s-MX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7" name="6 Image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8" y="11078"/>
              <a:ext cx="1799117" cy="6816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594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906720165"/>
              </p:ext>
            </p:extLst>
          </p:nvPr>
        </p:nvGraphicFramePr>
        <p:xfrm>
          <a:off x="315491" y="116632"/>
          <a:ext cx="5120605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721326"/>
              </p:ext>
            </p:extLst>
          </p:nvPr>
        </p:nvGraphicFramePr>
        <p:xfrm>
          <a:off x="107504" y="863637"/>
          <a:ext cx="8928991" cy="5776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6984776"/>
                <a:gridCol w="1368151"/>
              </a:tblGrid>
              <a:tr h="389007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itchFamily="34" charset="0"/>
                          <a:cs typeface="Arial" pitchFamily="34" charset="0"/>
                        </a:rPr>
                        <a:t>Art.</a:t>
                      </a:r>
                      <a:endParaRPr lang="es-MX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itchFamily="34" charset="0"/>
                          <a:cs typeface="Arial" pitchFamily="34" charset="0"/>
                        </a:rPr>
                        <a:t>Qué hacer?</a:t>
                      </a:r>
                      <a:endParaRPr lang="es-MX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itchFamily="34" charset="0"/>
                          <a:cs typeface="Arial" pitchFamily="34" charset="0"/>
                        </a:rPr>
                        <a:t>Quién </a:t>
                      </a:r>
                      <a:endParaRPr lang="es-MX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63276"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  <a:endParaRPr lang="es-MX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500" dirty="0" smtClean="0">
                          <a:latin typeface="Arial" pitchFamily="34" charset="0"/>
                          <a:cs typeface="Arial" pitchFamily="34" charset="0"/>
                        </a:rPr>
                        <a:t>Publicar en Internet </a:t>
                      </a:r>
                      <a:r>
                        <a:rPr lang="es-ES" sz="1500" b="1" dirty="0" smtClean="0">
                          <a:latin typeface="Arial" pitchFamily="34" charset="0"/>
                          <a:cs typeface="Arial" pitchFamily="34" charset="0"/>
                        </a:rPr>
                        <a:t>los calendarios de ingresos y de egresos mensuales</a:t>
                      </a:r>
                      <a:endParaRPr lang="es-MX" sz="1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Arial" pitchFamily="34" charset="0"/>
                          <a:cs typeface="Arial" pitchFamily="34" charset="0"/>
                        </a:rPr>
                        <a:t>SHCP</a:t>
                      </a:r>
                    </a:p>
                    <a:p>
                      <a:pPr algn="ctr"/>
                      <a:r>
                        <a:rPr lang="es-ES" sz="1500" dirty="0" smtClean="0">
                          <a:latin typeface="Arial" pitchFamily="34" charset="0"/>
                          <a:cs typeface="Arial" pitchFamily="34" charset="0"/>
                        </a:rPr>
                        <a:t>SEFIPLAN</a:t>
                      </a:r>
                    </a:p>
                    <a:p>
                      <a:pPr algn="ctr"/>
                      <a:r>
                        <a:rPr lang="es-ES" sz="1500" dirty="0" smtClean="0">
                          <a:latin typeface="Arial" pitchFamily="34" charset="0"/>
                          <a:cs typeface="Arial" pitchFamily="34" charset="0"/>
                        </a:rPr>
                        <a:t>ayuntamiento</a:t>
                      </a:r>
                      <a:endParaRPr lang="es-MX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374847"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  <a:endParaRPr lang="es-MX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500" b="1" dirty="0" smtClean="0">
                          <a:latin typeface="Arial" pitchFamily="34" charset="0"/>
                          <a:cs typeface="Arial" pitchFamily="34" charset="0"/>
                        </a:rPr>
                        <a:t>Registrar documentos </a:t>
                      </a:r>
                      <a:r>
                        <a:rPr lang="es-ES" sz="1500" dirty="0" smtClean="0">
                          <a:latin typeface="Arial" pitchFamily="34" charset="0"/>
                          <a:cs typeface="Arial" pitchFamily="34" charset="0"/>
                        </a:rPr>
                        <a:t>justificativos y comprobatorios  asociados a los momentos contables del </a:t>
                      </a:r>
                      <a:r>
                        <a:rPr lang="es-ES" sz="1500" b="1" dirty="0" smtClean="0">
                          <a:latin typeface="Arial" pitchFamily="34" charset="0"/>
                          <a:cs typeface="Arial" pitchFamily="34" charset="0"/>
                        </a:rPr>
                        <a:t>gasto comprometido</a:t>
                      </a:r>
                      <a:r>
                        <a:rPr lang="es-ES" sz="1500" b="1" baseline="0" dirty="0" smtClean="0">
                          <a:latin typeface="Arial" pitchFamily="34" charset="0"/>
                          <a:cs typeface="Arial" pitchFamily="34" charset="0"/>
                        </a:rPr>
                        <a:t> y devengado</a:t>
                      </a:r>
                      <a:r>
                        <a:rPr lang="es-ES" sz="1500" baseline="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algn="just"/>
                      <a:r>
                        <a:rPr lang="es-ES" sz="15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Realizar pagos electrónicos mediante abono a cuenta de beneficiarios</a:t>
                      </a:r>
                      <a:r>
                        <a:rPr lang="es-ES" sz="1500" baseline="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algn="just"/>
                      <a:r>
                        <a:rPr lang="es-ES" sz="1500" b="1" baseline="0" dirty="0" smtClean="0">
                          <a:latin typeface="Arial" pitchFamily="34" charset="0"/>
                          <a:cs typeface="Arial" pitchFamily="34" charset="0"/>
                        </a:rPr>
                        <a:t>Publicar en internet las ayudas y subsidios</a:t>
                      </a:r>
                      <a:r>
                        <a:rPr lang="es-ES" sz="1500" baseline="0" dirty="0" smtClean="0">
                          <a:latin typeface="Arial" pitchFamily="34" charset="0"/>
                          <a:cs typeface="Arial" pitchFamily="34" charset="0"/>
                        </a:rPr>
                        <a:t>. Identificando: nombre, CURP y RFC  y monto recibido.</a:t>
                      </a:r>
                      <a:endParaRPr lang="es-MX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Arial" pitchFamily="34" charset="0"/>
                          <a:cs typeface="Arial" pitchFamily="34" charset="0"/>
                        </a:rPr>
                        <a:t>Ente Público</a:t>
                      </a:r>
                      <a:endParaRPr lang="es-MX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89007"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  <a:endParaRPr lang="es-MX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500" b="1" dirty="0" smtClean="0">
                          <a:latin typeface="Arial" pitchFamily="34" charset="0"/>
                          <a:cs typeface="Arial" pitchFamily="34" charset="0"/>
                        </a:rPr>
                        <a:t>La información </a:t>
                      </a:r>
                      <a:r>
                        <a:rPr lang="es-ES" sz="1500" dirty="0" smtClean="0">
                          <a:latin typeface="Arial" pitchFamily="34" charset="0"/>
                          <a:cs typeface="Arial" pitchFamily="34" charset="0"/>
                        </a:rPr>
                        <a:t>financiera que se publique</a:t>
                      </a:r>
                      <a:r>
                        <a:rPr lang="es-ES" sz="15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500" b="1" baseline="0" dirty="0" smtClean="0">
                          <a:latin typeface="Arial" pitchFamily="34" charset="0"/>
                          <a:cs typeface="Arial" pitchFamily="34" charset="0"/>
                        </a:rPr>
                        <a:t>será fiscalizable</a:t>
                      </a:r>
                      <a:endParaRPr lang="es-MX" sz="1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Arial" pitchFamily="34" charset="0"/>
                          <a:cs typeface="Arial" pitchFamily="34" charset="0"/>
                        </a:rPr>
                        <a:t>Ente Fiscalizador</a:t>
                      </a:r>
                      <a:endParaRPr lang="es-MX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07491"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Arial" pitchFamily="34" charset="0"/>
                          <a:cs typeface="Arial" pitchFamily="34" charset="0"/>
                        </a:rPr>
                        <a:t>69</a:t>
                      </a:r>
                      <a:endParaRPr lang="es-MX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500" b="1" dirty="0" smtClean="0">
                          <a:latin typeface="Arial" pitchFamily="34" charset="0"/>
                          <a:cs typeface="Arial" pitchFamily="34" charset="0"/>
                        </a:rPr>
                        <a:t>Incluir en la información </a:t>
                      </a:r>
                      <a:r>
                        <a:rPr lang="es-ES" sz="1500" dirty="0" smtClean="0">
                          <a:latin typeface="Arial" pitchFamily="34" charset="0"/>
                          <a:cs typeface="Arial" pitchFamily="34" charset="0"/>
                        </a:rPr>
                        <a:t>financiera y cuenta pública </a:t>
                      </a:r>
                      <a:r>
                        <a:rPr lang="es-ES" sz="1500" b="1" dirty="0" smtClean="0">
                          <a:latin typeface="Arial" pitchFamily="34" charset="0"/>
                          <a:cs typeface="Arial" pitchFamily="34" charset="0"/>
                        </a:rPr>
                        <a:t>la relación de las cuentas bancarias</a:t>
                      </a:r>
                      <a:r>
                        <a:rPr lang="es-ES" sz="1500" dirty="0" smtClean="0">
                          <a:latin typeface="Arial" pitchFamily="34" charset="0"/>
                          <a:cs typeface="Arial" pitchFamily="34" charset="0"/>
                        </a:rPr>
                        <a:t> productivas específicas.</a:t>
                      </a:r>
                      <a:endParaRPr lang="es-MX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Arial" pitchFamily="34" charset="0"/>
                          <a:cs typeface="Arial" pitchFamily="34" charset="0"/>
                        </a:rPr>
                        <a:t>Ente Público</a:t>
                      </a:r>
                      <a:endParaRPr lang="es-MX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07491">
                <a:tc rowSpan="4"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es-MX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500" b="1" dirty="0" smtClean="0">
                          <a:latin typeface="Arial" pitchFamily="34" charset="0"/>
                          <a:cs typeface="Arial" pitchFamily="34" charset="0"/>
                        </a:rPr>
                        <a:t>Integrar la información </a:t>
                      </a:r>
                      <a:r>
                        <a:rPr lang="es-ES" sz="1500" dirty="0" smtClean="0">
                          <a:latin typeface="Arial" pitchFamily="34" charset="0"/>
                          <a:cs typeface="Arial" pitchFamily="34" charset="0"/>
                        </a:rPr>
                        <a:t>financiera relativa a los </a:t>
                      </a:r>
                      <a:r>
                        <a:rPr lang="es-ES" sz="1500" b="1" dirty="0" smtClean="0">
                          <a:latin typeface="Arial" pitchFamily="34" charset="0"/>
                          <a:cs typeface="Arial" pitchFamily="34" charset="0"/>
                        </a:rPr>
                        <a:t>recursos</a:t>
                      </a:r>
                      <a:r>
                        <a:rPr lang="es-ES" sz="1500" b="1" baseline="0" dirty="0" smtClean="0">
                          <a:latin typeface="Arial" pitchFamily="34" charset="0"/>
                          <a:cs typeface="Arial" pitchFamily="34" charset="0"/>
                        </a:rPr>
                        <a:t> federales </a:t>
                      </a:r>
                      <a:r>
                        <a:rPr lang="es-ES" sz="1500" baseline="0" dirty="0" smtClean="0">
                          <a:latin typeface="Arial" pitchFamily="34" charset="0"/>
                          <a:cs typeface="Arial" pitchFamily="34" charset="0"/>
                        </a:rPr>
                        <a:t>como sigue:</a:t>
                      </a:r>
                      <a:endParaRPr lang="es-MX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Arial" pitchFamily="34" charset="0"/>
                          <a:cs typeface="Arial" pitchFamily="34" charset="0"/>
                        </a:rPr>
                        <a:t>Ente Público</a:t>
                      </a:r>
                      <a:endParaRPr lang="es-MX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07491">
                <a:tc vMerge="1">
                  <a:txBody>
                    <a:bodyPr/>
                    <a:lstStyle/>
                    <a:p>
                      <a:pPr algn="ctr"/>
                      <a:endParaRPr lang="es-MX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500" dirty="0" smtClean="0">
                          <a:latin typeface="Arial" pitchFamily="34" charset="0"/>
                          <a:cs typeface="Arial" pitchFamily="34" charset="0"/>
                        </a:rPr>
                        <a:t>Mantener registros específicos</a:t>
                      </a:r>
                      <a:r>
                        <a:rPr lang="es-ES" sz="1500" baseline="0" dirty="0" smtClean="0">
                          <a:latin typeface="Arial" pitchFamily="34" charset="0"/>
                          <a:cs typeface="Arial" pitchFamily="34" charset="0"/>
                        </a:rPr>
                        <a:t> por </a:t>
                      </a:r>
                      <a:r>
                        <a:rPr lang="es-ES" sz="1500" b="1" baseline="0" dirty="0" smtClean="0">
                          <a:latin typeface="Arial" pitchFamily="34" charset="0"/>
                          <a:cs typeface="Arial" pitchFamily="34" charset="0"/>
                        </a:rPr>
                        <a:t>fondo, programa o convenio </a:t>
                      </a:r>
                      <a:r>
                        <a:rPr lang="es-ES" sz="1500" baseline="0" dirty="0" smtClean="0">
                          <a:latin typeface="Arial" pitchFamily="34" charset="0"/>
                          <a:cs typeface="Arial" pitchFamily="34" charset="0"/>
                        </a:rPr>
                        <a:t>y la comprobación original del gasto con </a:t>
                      </a:r>
                      <a:r>
                        <a:rPr lang="es-ES" sz="1500" b="1" baseline="0" dirty="0" smtClean="0">
                          <a:latin typeface="Arial" pitchFamily="34" charset="0"/>
                          <a:cs typeface="Arial" pitchFamily="34" charset="0"/>
                        </a:rPr>
                        <a:t>leyenda: “Operado”</a:t>
                      </a:r>
                      <a:endParaRPr lang="es-MX" sz="1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89007">
                <a:tc vMerge="1">
                  <a:txBody>
                    <a:bodyPr/>
                    <a:lstStyle/>
                    <a:p>
                      <a:pPr algn="ctr"/>
                      <a:endParaRPr lang="es-MX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500" dirty="0" smtClean="0">
                          <a:latin typeface="Arial" pitchFamily="34" charset="0"/>
                          <a:cs typeface="Arial" pitchFamily="34" charset="0"/>
                        </a:rPr>
                        <a:t>Realizar</a:t>
                      </a:r>
                      <a:r>
                        <a:rPr lang="es-ES" sz="1500" baseline="0" dirty="0" smtClean="0">
                          <a:latin typeface="Arial" pitchFamily="34" charset="0"/>
                          <a:cs typeface="Arial" pitchFamily="34" charset="0"/>
                        </a:rPr>
                        <a:t> registros contables, presupuestarios y patrimoniales.</a:t>
                      </a:r>
                      <a:endParaRPr lang="es-MX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89007">
                <a:tc vMerge="1">
                  <a:txBody>
                    <a:bodyPr/>
                    <a:lstStyle/>
                    <a:p>
                      <a:pPr algn="ctr"/>
                      <a:endParaRPr lang="es-MX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500" b="1" dirty="0" smtClean="0">
                          <a:latin typeface="Arial" pitchFamily="34" charset="0"/>
                          <a:cs typeface="Arial" pitchFamily="34" charset="0"/>
                        </a:rPr>
                        <a:t>Coadyuvar con la fiscalización </a:t>
                      </a:r>
                      <a:r>
                        <a:rPr lang="es-ES" sz="1500" dirty="0" smtClean="0">
                          <a:latin typeface="Arial" pitchFamily="34" charset="0"/>
                          <a:cs typeface="Arial" pitchFamily="34" charset="0"/>
                        </a:rPr>
                        <a:t>de las cuentas públicas.</a:t>
                      </a:r>
                      <a:endParaRPr lang="es-MX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2" name="1 Grupo"/>
          <p:cNvGrpSpPr/>
          <p:nvPr/>
        </p:nvGrpSpPr>
        <p:grpSpPr>
          <a:xfrm>
            <a:off x="5550396" y="63674"/>
            <a:ext cx="3594620" cy="595091"/>
            <a:chOff x="5550396" y="63674"/>
            <a:chExt cx="3594620" cy="595091"/>
          </a:xfrm>
        </p:grpSpPr>
        <p:pic>
          <p:nvPicPr>
            <p:cNvPr id="15" name="14 Imagen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0396" y="63674"/>
              <a:ext cx="1051647" cy="595091"/>
            </a:xfrm>
            <a:prstGeom prst="rect">
              <a:avLst/>
            </a:prstGeom>
          </p:spPr>
        </p:pic>
        <p:sp>
          <p:nvSpPr>
            <p:cNvPr id="16" name="15 CuadroTexto"/>
            <p:cNvSpPr txBox="1"/>
            <p:nvPr/>
          </p:nvSpPr>
          <p:spPr>
            <a:xfrm>
              <a:off x="6588224" y="116632"/>
              <a:ext cx="2556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Instituto de Administración Pública de Veracruz A.C</a:t>
              </a:r>
              <a:r>
                <a:rPr lang="es-MX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851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252153004"/>
              </p:ext>
            </p:extLst>
          </p:nvPr>
        </p:nvGraphicFramePr>
        <p:xfrm>
          <a:off x="323528" y="44624"/>
          <a:ext cx="5112568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601612"/>
              </p:ext>
            </p:extLst>
          </p:nvPr>
        </p:nvGraphicFramePr>
        <p:xfrm>
          <a:off x="179512" y="980729"/>
          <a:ext cx="8712968" cy="554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8801"/>
                <a:gridCol w="6156790"/>
                <a:gridCol w="1597377"/>
              </a:tblGrid>
              <a:tr h="352829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Artículo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Qué hacer?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Quién </a:t>
                      </a:r>
                      <a:endParaRPr lang="es-MX" sz="1600" dirty="0"/>
                    </a:p>
                  </a:txBody>
                  <a:tcPr anchor="ctr"/>
                </a:tc>
              </a:tr>
              <a:tr h="834395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71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b="1" dirty="0" smtClean="0"/>
                        <a:t>Informar</a:t>
                      </a:r>
                      <a:r>
                        <a:rPr lang="es-ES" sz="1600" dirty="0" smtClean="0"/>
                        <a:t> sobre el </a:t>
                      </a:r>
                      <a:r>
                        <a:rPr lang="es-ES" sz="1600" b="1" dirty="0" smtClean="0"/>
                        <a:t>avance físico</a:t>
                      </a:r>
                      <a:r>
                        <a:rPr lang="es-ES" sz="1600" dirty="0" smtClean="0"/>
                        <a:t> de las obras y acciones;</a:t>
                      </a:r>
                      <a:r>
                        <a:rPr lang="es-ES" sz="1600" baseline="0" dirty="0" smtClean="0"/>
                        <a:t> así como, los </a:t>
                      </a:r>
                      <a:r>
                        <a:rPr lang="es-ES" sz="1600" b="1" baseline="0" dirty="0" smtClean="0"/>
                        <a:t>resultados de las evaluaciones </a:t>
                      </a:r>
                      <a:r>
                        <a:rPr lang="es-ES" sz="1600" baseline="0" dirty="0" smtClean="0"/>
                        <a:t>que se hayan realizado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Entidad Federativa, Ayuntamiento</a:t>
                      </a:r>
                      <a:endParaRPr lang="es-MX" sz="1600" dirty="0"/>
                    </a:p>
                  </a:txBody>
                  <a:tcPr anchor="ctr"/>
                </a:tc>
              </a:tr>
              <a:tr h="587166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72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b="1" dirty="0" smtClean="0"/>
                        <a:t>Remitir a la SHCP la información</a:t>
                      </a:r>
                      <a:r>
                        <a:rPr lang="es-ES" sz="1600" dirty="0" smtClean="0"/>
                        <a:t> sobre el ejercicio y destino </a:t>
                      </a:r>
                      <a:r>
                        <a:rPr lang="es-ES" sz="1600" b="1" dirty="0" smtClean="0"/>
                        <a:t>de los recursos federales</a:t>
                      </a:r>
                      <a:endParaRPr lang="es-MX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Entidad Federativa</a:t>
                      </a:r>
                      <a:endParaRPr lang="es-MX" sz="1600" dirty="0"/>
                    </a:p>
                  </a:txBody>
                  <a:tcPr anchor="ctr"/>
                </a:tc>
              </a:tr>
              <a:tr h="339938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73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 smtClean="0"/>
                        <a:t>Presentar </a:t>
                      </a:r>
                      <a:r>
                        <a:rPr lang="es-ES" sz="1600" b="1" dirty="0" smtClean="0"/>
                        <a:t>información relativa al FAEBN</a:t>
                      </a:r>
                      <a:r>
                        <a:rPr lang="es-ES" sz="1600" b="1" baseline="0" dirty="0" smtClean="0"/>
                        <a:t> y al FAETA</a:t>
                      </a:r>
                      <a:r>
                        <a:rPr lang="es-ES" sz="1600" baseline="0" dirty="0" smtClean="0"/>
                        <a:t>, como sigue: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/>
                    </a:p>
                  </a:txBody>
                  <a:tcPr anchor="ctr"/>
                </a:tc>
              </a:tr>
              <a:tr h="1081623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I a)</a:t>
                      </a:r>
                      <a:r>
                        <a:rPr lang="es-ES" sz="1600" baseline="0" dirty="0" smtClean="0"/>
                        <a:t> y b)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 smtClean="0"/>
                        <a:t>A los 20 días del trimestre y </a:t>
                      </a:r>
                      <a:r>
                        <a:rPr lang="es-ES" sz="1600" b="1" dirty="0" smtClean="0"/>
                        <a:t>publicar en internet el número total de personal comisionado y con licencia</a:t>
                      </a:r>
                      <a:r>
                        <a:rPr lang="es-ES" sz="1600" dirty="0" smtClean="0"/>
                        <a:t>. Nombre, tipo de plaza, horas, funciones, claves de pago, </a:t>
                      </a:r>
                      <a:r>
                        <a:rPr lang="es-ES" sz="1600" b="1" dirty="0" smtClean="0"/>
                        <a:t>vigencia de las comisiones</a:t>
                      </a:r>
                      <a:r>
                        <a:rPr lang="es-ES" sz="1600" b="1" baseline="0" dirty="0" smtClean="0"/>
                        <a:t> </a:t>
                      </a:r>
                      <a:r>
                        <a:rPr lang="es-ES" sz="1600" baseline="0" dirty="0" smtClean="0"/>
                        <a:t>y monto de pagos retroactivos.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Entidad Federativa</a:t>
                      </a:r>
                      <a:endParaRPr lang="es-MX" sz="1600" dirty="0"/>
                    </a:p>
                  </a:txBody>
                  <a:tcPr anchor="ctr"/>
                </a:tc>
              </a:tr>
              <a:tr h="587166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II</a:t>
                      </a:r>
                      <a:r>
                        <a:rPr lang="es-ES" sz="1600" baseline="0" dirty="0" smtClean="0"/>
                        <a:t> a)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b="1" dirty="0" smtClean="0"/>
                        <a:t>Conciliar las cifras de la matricula escolar </a:t>
                      </a:r>
                      <a:r>
                        <a:rPr lang="es-ES" sz="1600" dirty="0" smtClean="0"/>
                        <a:t>e informar a la Cámara de Diputados.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SEP</a:t>
                      </a:r>
                      <a:endParaRPr lang="es-MX" sz="1600" dirty="0"/>
                    </a:p>
                  </a:txBody>
                  <a:tcPr anchor="ctr"/>
                </a:tc>
              </a:tr>
              <a:tr h="834395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II b)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b="1" dirty="0" smtClean="0"/>
                        <a:t>Conciliar</a:t>
                      </a:r>
                      <a:r>
                        <a:rPr lang="es-ES" sz="1600" dirty="0" smtClean="0"/>
                        <a:t> el número,</a:t>
                      </a:r>
                      <a:r>
                        <a:rPr lang="es-ES" sz="1600" baseline="0" dirty="0" smtClean="0"/>
                        <a:t> tipo de </a:t>
                      </a:r>
                      <a:r>
                        <a:rPr lang="es-ES" sz="1600" b="1" baseline="0" dirty="0" smtClean="0"/>
                        <a:t>plazas docentes, administrativas y directivas</a:t>
                      </a:r>
                      <a:r>
                        <a:rPr lang="es-ES" sz="1600" baseline="0" dirty="0" smtClean="0"/>
                        <a:t>, y número de horas de nivel básico, normal, de educación tecnológica y de adultos por escuela.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SEP</a:t>
                      </a:r>
                      <a:endParaRPr lang="es-MX" sz="1600" dirty="0"/>
                    </a:p>
                  </a:txBody>
                  <a:tcPr anchor="ctr"/>
                </a:tc>
              </a:tr>
              <a:tr h="339938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II c)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 smtClean="0"/>
                        <a:t>Actualizar el registro de personal federalizado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SEP</a:t>
                      </a:r>
                      <a:endParaRPr lang="es-MX" sz="1600" dirty="0"/>
                    </a:p>
                  </a:txBody>
                  <a:tcPr anchor="ctr"/>
                </a:tc>
              </a:tr>
              <a:tr h="587166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74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b="1" dirty="0" smtClean="0">
                          <a:solidFill>
                            <a:srgbClr val="FF0000"/>
                          </a:solidFill>
                        </a:rPr>
                        <a:t>Presentar información </a:t>
                      </a:r>
                      <a:r>
                        <a:rPr lang="es-ES" sz="1600" dirty="0" smtClean="0"/>
                        <a:t>relativa a aportaciones federales</a:t>
                      </a:r>
                      <a:r>
                        <a:rPr lang="es-ES" sz="1600" baseline="0" dirty="0" smtClean="0"/>
                        <a:t> del </a:t>
                      </a:r>
                      <a:r>
                        <a:rPr lang="es-ES" sz="1600" b="1" baseline="0" dirty="0" smtClean="0">
                          <a:solidFill>
                            <a:srgbClr val="FF0000"/>
                          </a:solidFill>
                        </a:rPr>
                        <a:t>sector Salud</a:t>
                      </a:r>
                      <a:endParaRPr lang="es-MX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(IDEM)</a:t>
                      </a:r>
                      <a:endParaRPr lang="es-MX" sz="1600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4" name="3 Grupo"/>
          <p:cNvGrpSpPr/>
          <p:nvPr/>
        </p:nvGrpSpPr>
        <p:grpSpPr>
          <a:xfrm>
            <a:off x="5550396" y="63674"/>
            <a:ext cx="3594620" cy="595091"/>
            <a:chOff x="5550396" y="63674"/>
            <a:chExt cx="3594620" cy="595091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0396" y="63674"/>
              <a:ext cx="1051647" cy="595091"/>
            </a:xfrm>
            <a:prstGeom prst="rect">
              <a:avLst/>
            </a:prstGeom>
          </p:spPr>
        </p:pic>
        <p:sp>
          <p:nvSpPr>
            <p:cNvPr id="7" name="6 CuadroTexto"/>
            <p:cNvSpPr txBox="1"/>
            <p:nvPr/>
          </p:nvSpPr>
          <p:spPr>
            <a:xfrm>
              <a:off x="6588224" y="116632"/>
              <a:ext cx="2556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Instituto de Administración Pública de Veracruz A.C</a:t>
              </a:r>
              <a:r>
                <a:rPr lang="es-MX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16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2518</TotalTime>
  <Words>2645</Words>
  <Application>Microsoft Office PowerPoint</Application>
  <PresentationFormat>Presentación en pantalla (4:3)</PresentationFormat>
  <Paragraphs>356</Paragraphs>
  <Slides>29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1" baseType="lpstr">
      <vt:lpstr>Tema de Office</vt:lpstr>
      <vt:lpstr>Hoja de cálculo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LÁMINA 1 El artículo 73 que cita la reforma constitucional y su fecha de mayo 2008</dc:title>
  <dc:creator>Administrador</dc:creator>
  <cp:lastModifiedBy>Administrador</cp:lastModifiedBy>
  <cp:revision>244</cp:revision>
  <cp:lastPrinted>2013-10-10T23:08:01Z</cp:lastPrinted>
  <dcterms:created xsi:type="dcterms:W3CDTF">2013-06-01T00:31:22Z</dcterms:created>
  <dcterms:modified xsi:type="dcterms:W3CDTF">2013-10-14T23:14:13Z</dcterms:modified>
</cp:coreProperties>
</file>